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6" r:id="rId3"/>
    <p:sldId id="257" r:id="rId4"/>
    <p:sldId id="278" r:id="rId5"/>
    <p:sldId id="277" r:id="rId6"/>
    <p:sldId id="258" r:id="rId7"/>
    <p:sldId id="259" r:id="rId8"/>
    <p:sldId id="279" r:id="rId9"/>
    <p:sldId id="280" r:id="rId10"/>
    <p:sldId id="273" r:id="rId11"/>
    <p:sldId id="261" r:id="rId12"/>
    <p:sldId id="274" r:id="rId13"/>
    <p:sldId id="275" r:id="rId14"/>
    <p:sldId id="263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568" autoAdjust="0"/>
  </p:normalViewPr>
  <p:slideViewPr>
    <p:cSldViewPr>
      <p:cViewPr varScale="1">
        <p:scale>
          <a:sx n="92" d="100"/>
          <a:sy n="92" d="100"/>
        </p:scale>
        <p:origin x="8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2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-18288" y="0"/>
              <a:ext cx="9180576" cy="8296656"/>
              <a:chOff x="-18288" y="0"/>
              <a:chExt cx="9180576" cy="8296656"/>
            </a:xfrm>
          </p:grpSpPr>
          <p:sp>
            <p:nvSpPr>
              <p:cNvPr id="8" name="Rectangle 15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pic>
            <p:nvPicPr>
              <p:cNvPr id="9" name="Rectangle 16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288" y="4565904"/>
                <a:ext cx="9180576" cy="3730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ctangle 14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19A9703-1C6F-44F9-9372-8044FFA85C37}" type="datetimeFigureOut">
              <a:rPr lang="pt-PT"/>
              <a:pPr>
                <a:defRPr/>
              </a:pPr>
              <a:t>24/01/2019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>
              <a:defRPr sz="9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09ACC1-EAC1-446A-B94B-07A42FFE049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63DE-A809-4E91-8A3F-32219F658115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C979-860C-4EB3-939F-9E140C1ACDB6}" type="slidenum">
              <a:rPr lang="en-GB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pic>
          <p:nvPicPr>
            <p:cNvPr id="5" name="Rectangle 1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1200" y="451104"/>
              <a:ext cx="9168384" cy="342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3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Oval 15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27E7ED-BD06-46FB-8C31-11D632E511D3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BA6528-ED02-4570-BA13-184187414C2C}" type="slidenum">
              <a:rPr lang="en-GB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4F19-37E7-4C28-A547-6F460582845B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888B-D71B-4603-A932-48A6B5805765}" type="slidenum">
              <a:rPr lang="en-GB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12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Rectangle 13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7" name="Rectangle 1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512" y="2511552"/>
              <a:ext cx="7351776" cy="373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8BAA67-2963-47ED-BA50-270F53F82A4E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>
              <a:defRPr sz="9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2B5903-E290-4B0E-98EB-23C9D35C15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72C3-DEE1-4752-A4DD-C1532604FFDD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C695-2B29-47D7-8B9B-F6A0D25FF5BE}" type="slidenum">
              <a:rPr lang="en-GB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186A-3ACB-47F2-9255-97F821DD5F0C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1B4D-F5EB-4210-A0EA-D86EC3FA42A6}" type="slidenum">
              <a:rPr lang="en-GB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pic>
          <p:nvPicPr>
            <p:cNvPr id="4" name="Rectangle 1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88" y="-6096"/>
              <a:ext cx="9180576" cy="342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3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Oval 14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9DDD20-5D80-487C-A737-E417DBB126FF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4C2AE-D885-4D02-865F-75DBC290B93C}" type="slidenum">
              <a:rPr lang="en-GB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pic>
          <p:nvPicPr>
            <p:cNvPr id="3" name="Rectangle 1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12" y="451104"/>
              <a:ext cx="1865376" cy="342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13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6EED17-293A-49C7-A462-86592213AF5D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332D83-A91B-4530-89CB-9B92DA189A6F}" type="slidenum">
              <a:rPr lang="en-GB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EDC1-A66D-4082-B20D-9D5195ED1DE8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9267-B120-4483-861B-A03D07A3C74D}" type="slidenum">
              <a:rPr lang="en-GB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42FC-5D07-4272-A1A3-85A549DA04DD}" type="datetimeFigureOut">
              <a:rPr lang="pt-PT">
                <a:solidFill>
                  <a:prstClr val="black"/>
                </a:solidFill>
              </a:rPr>
              <a:pPr>
                <a:defRPr/>
              </a:pPr>
              <a:t>24/01/2019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92FB-95D0-4C1C-B534-45192533B6BA}" type="slidenum">
              <a:rPr lang="en-GB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2" name="Rectangle 6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12" y="-6096"/>
              <a:ext cx="8723376" cy="342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F4EFCF-29EA-4567-811D-7BEE02113AB1}" type="datetimeFigureOut">
              <a:rPr lang="pt-PT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24/01/2019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AB43C-B702-46F0-839A-ABBF2A84D0FC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4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0" descr="C:\Documents and Settings\smirniya\Рабочий стол\HOUSE\5801035340_9d339cacd3_o.web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79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745523" y="4509120"/>
            <a:ext cx="7380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Communicative area: discussing advantages and disadvantages; asking for and giving information </a:t>
            </a:r>
            <a:endParaRPr lang="ru-RU" b="1" dirty="0" smtClean="0"/>
          </a:p>
          <a:p>
            <a:endParaRPr lang="en-US" b="1" dirty="0" smtClean="0"/>
          </a:p>
          <a:p>
            <a:r>
              <a:rPr lang="en-US" b="1" dirty="0" smtClean="0"/>
              <a:t>Active vocabulary: an advantage, a disadvantage, responsible, renovations, to repair, repairs, space, to share, an owner, privacy, to rent, upkeep, detached, semi-detached, terraced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79221"/>
            <a:ext cx="69865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4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oo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4223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space (n)</a:t>
            </a:r>
            <a:r>
              <a:rPr lang="en-US" sz="2400" dirty="0"/>
              <a:t> – an empty place (for something).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repair </a:t>
            </a:r>
            <a:r>
              <a:rPr lang="en-US" sz="3200" b="1" dirty="0">
                <a:solidFill>
                  <a:srgbClr val="C00000"/>
                </a:solidFill>
              </a:rPr>
              <a:t>(v, n) </a:t>
            </a:r>
            <a:r>
              <a:rPr lang="en-US" sz="2400" dirty="0"/>
              <a:t>– to put (something damaged, broken or not </a:t>
            </a:r>
            <a:r>
              <a:rPr lang="en-US" sz="2400" dirty="0" smtClean="0"/>
              <a:t>working </a:t>
            </a:r>
            <a:r>
              <a:rPr lang="en-US" sz="2400" dirty="0"/>
              <a:t>correctly) back into good condition or make it work </a:t>
            </a:r>
            <a:r>
              <a:rPr lang="en-US" sz="2400" dirty="0" smtClean="0"/>
              <a:t>again</a:t>
            </a:r>
            <a:r>
              <a:rPr lang="en-US" sz="2400" dirty="0"/>
              <a:t>.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owner (n)</a:t>
            </a:r>
            <a:r>
              <a:rPr lang="en-US" sz="2400" dirty="0"/>
              <a:t> – If you are the owner of this house, it belongs to you.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share  (v)</a:t>
            </a:r>
            <a:r>
              <a:rPr lang="en-US" sz="2400" dirty="0"/>
              <a:t> – use something together.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privacy (n)</a:t>
            </a:r>
            <a:r>
              <a:rPr lang="en-US" sz="2400" dirty="0"/>
              <a:t> – being alone, a right to keep your personal </a:t>
            </a:r>
            <a:r>
              <a:rPr lang="en-US" sz="2400" dirty="0" smtClean="0"/>
              <a:t>relationship </a:t>
            </a:r>
            <a:r>
              <a:rPr lang="en-US" sz="2400" dirty="0"/>
              <a:t>or matters secret.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responsible (</a:t>
            </a:r>
            <a:r>
              <a:rPr lang="en-US" sz="3200" b="1" dirty="0" err="1">
                <a:solidFill>
                  <a:srgbClr val="C00000"/>
                </a:solidFill>
              </a:rPr>
              <a:t>adj</a:t>
            </a:r>
            <a:r>
              <a:rPr lang="en-US" sz="3200" b="1" dirty="0">
                <a:solidFill>
                  <a:srgbClr val="C00000"/>
                </a:solidFill>
              </a:rPr>
              <a:t>)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– having control over something or someone </a:t>
            </a:r>
            <a:r>
              <a:rPr lang="en-US" sz="2400" dirty="0" smtClean="0"/>
              <a:t>and </a:t>
            </a:r>
            <a:r>
              <a:rPr lang="en-US" sz="2400" dirty="0"/>
              <a:t>the duty of taking care of it or them.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renovation  (n)</a:t>
            </a:r>
            <a:r>
              <a:rPr lang="en-US" sz="2400" dirty="0"/>
              <a:t> – process of repairing and making better.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rent (v)</a:t>
            </a:r>
            <a:r>
              <a:rPr lang="en-US" sz="2400" dirty="0"/>
              <a:t> – to allow (your house or land) to be lived in or used by </a:t>
            </a:r>
            <a:r>
              <a:rPr lang="en-US" sz="2400" dirty="0" smtClean="0"/>
              <a:t>someone </a:t>
            </a:r>
            <a:r>
              <a:rPr lang="en-US" sz="2400" dirty="0"/>
              <a:t>else in exchange for a payment made regularly.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upkeep </a:t>
            </a:r>
            <a:r>
              <a:rPr lang="en-US" sz="3200" b="1" dirty="0">
                <a:solidFill>
                  <a:srgbClr val="C00000"/>
                </a:solidFill>
              </a:rPr>
              <a:t>(n)</a:t>
            </a:r>
            <a:r>
              <a:rPr lang="en-US" sz="2400" dirty="0"/>
              <a:t> – the cost or process of keeping something, such as a </a:t>
            </a:r>
            <a:r>
              <a:rPr lang="en-US" sz="2400" dirty="0" smtClean="0"/>
              <a:t>building</a:t>
            </a:r>
            <a:r>
              <a:rPr lang="en-US" sz="2400" dirty="0"/>
              <a:t>, in good and usable condition.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25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233" y="91374"/>
            <a:ext cx="8568952" cy="1540768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/>
              <a:t>Complete </a:t>
            </a:r>
            <a:r>
              <a:rPr lang="en-US" sz="4000" b="1" dirty="0"/>
              <a:t>the sentences with the words from ex. </a:t>
            </a:r>
            <a:r>
              <a:rPr lang="en-US" sz="4000" b="1" dirty="0" smtClean="0"/>
              <a:t>4a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8496944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Is </a:t>
            </a:r>
            <a:r>
              <a:rPr lang="en-US" sz="2400" dirty="0"/>
              <a:t>there a lot of </a:t>
            </a:r>
            <a:r>
              <a:rPr lang="en-US" sz="2400" b="1" dirty="0" smtClean="0"/>
              <a:t>space</a:t>
            </a:r>
            <a:r>
              <a:rPr lang="en-US" sz="2400" dirty="0" smtClean="0"/>
              <a:t> </a:t>
            </a:r>
            <a:r>
              <a:rPr lang="en-US" sz="2400" dirty="0"/>
              <a:t>in your house / flat?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much does it cost to </a:t>
            </a:r>
            <a:r>
              <a:rPr lang="en-US" sz="2400" b="1" dirty="0" smtClean="0"/>
              <a:t>rent</a:t>
            </a:r>
            <a:r>
              <a:rPr lang="en-US" sz="2400" dirty="0" smtClean="0"/>
              <a:t> </a:t>
            </a:r>
            <a:r>
              <a:rPr lang="en-US" sz="2400" dirty="0"/>
              <a:t>a flat in your city or town?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you think your house or flat needs any </a:t>
            </a:r>
            <a:r>
              <a:rPr lang="en-US" sz="2400" b="1" dirty="0" smtClean="0"/>
              <a:t>renovation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b="1" dirty="0" smtClean="0"/>
              <a:t>repair</a:t>
            </a:r>
            <a:r>
              <a:rPr lang="en-US" sz="2400" dirty="0" smtClean="0"/>
              <a:t>?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Which </a:t>
            </a:r>
            <a:r>
              <a:rPr lang="en-US" sz="2400" dirty="0"/>
              <a:t>type of housing gives more </a:t>
            </a:r>
            <a:r>
              <a:rPr lang="en-US" sz="2400" b="1" dirty="0" smtClean="0"/>
              <a:t>privacy</a:t>
            </a:r>
            <a:r>
              <a:rPr lang="en-US" sz="2400" dirty="0" smtClean="0"/>
              <a:t>: </a:t>
            </a:r>
            <a:r>
              <a:rPr lang="en-US" sz="2400" dirty="0"/>
              <a:t>detached, </a:t>
            </a:r>
            <a:r>
              <a:rPr lang="en-US" sz="2400" dirty="0" smtClean="0"/>
              <a:t>semi-detached</a:t>
            </a:r>
            <a:r>
              <a:rPr lang="en-US" sz="2400" dirty="0"/>
              <a:t>, terraced or a flat?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Would </a:t>
            </a:r>
            <a:r>
              <a:rPr lang="en-US" sz="2400" dirty="0"/>
              <a:t>you like to be the </a:t>
            </a:r>
            <a:r>
              <a:rPr lang="en-US" sz="2400" b="1" dirty="0" smtClean="0"/>
              <a:t>owner</a:t>
            </a:r>
            <a:r>
              <a:rPr lang="en-US" sz="2400" dirty="0" smtClean="0"/>
              <a:t> </a:t>
            </a:r>
            <a:r>
              <a:rPr lang="en-US" sz="2400" dirty="0"/>
              <a:t>of a mansion?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you have to </a:t>
            </a:r>
            <a:r>
              <a:rPr lang="en-US" sz="2400" b="1" dirty="0" smtClean="0"/>
              <a:t>share</a:t>
            </a:r>
            <a:r>
              <a:rPr lang="en-US" sz="2400" dirty="0" smtClean="0"/>
              <a:t> </a:t>
            </a:r>
            <a:r>
              <a:rPr lang="en-US" sz="2400" dirty="0"/>
              <a:t>your house with some </a:t>
            </a:r>
            <a:r>
              <a:rPr lang="en-US" sz="2400" dirty="0" err="1"/>
              <a:t>neighbours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Who </a:t>
            </a:r>
            <a:r>
              <a:rPr lang="en-US" sz="2400" dirty="0"/>
              <a:t>is </a:t>
            </a:r>
            <a:r>
              <a:rPr lang="en-US" sz="2400" b="1" dirty="0" smtClean="0"/>
              <a:t>responsible </a:t>
            </a:r>
            <a:r>
              <a:rPr lang="en-US" sz="2400" b="1" dirty="0"/>
              <a:t>for</a:t>
            </a:r>
            <a:r>
              <a:rPr lang="en-US" sz="2400" dirty="0"/>
              <a:t> the </a:t>
            </a:r>
            <a:r>
              <a:rPr lang="en-US" sz="2400" b="1" dirty="0" err="1" smtClean="0"/>
              <a:t>unkeep</a:t>
            </a:r>
            <a:r>
              <a:rPr lang="en-US" sz="2400" dirty="0" smtClean="0"/>
              <a:t> </a:t>
            </a:r>
            <a:r>
              <a:rPr lang="en-US" sz="2400" dirty="0"/>
              <a:t>of your house or flat: your family or the </a:t>
            </a:r>
            <a:r>
              <a:rPr lang="en-US" sz="2400" dirty="0" smtClean="0"/>
              <a:t>state</a:t>
            </a:r>
            <a:r>
              <a:rPr lang="en-US" sz="2400" dirty="0"/>
              <a:t>?</a:t>
            </a:r>
            <a:endParaRPr lang="ru-RU" sz="2400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2915815" y="1517048"/>
            <a:ext cx="968957" cy="43204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5436096" y="3645024"/>
            <a:ext cx="1368152" cy="57606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818086" y="3068960"/>
            <a:ext cx="1057500" cy="43204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4200472" y="4653136"/>
            <a:ext cx="1030848" cy="43204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915815" y="5183707"/>
            <a:ext cx="924739" cy="50405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4788024" y="5835199"/>
            <a:ext cx="1260140" cy="43204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516216" y="2636912"/>
            <a:ext cx="1800200" cy="58137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835696" y="5733256"/>
            <a:ext cx="2433089" cy="51575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4268785" y="2098901"/>
            <a:ext cx="776983" cy="43204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028333"/>
              </p:ext>
            </p:extLst>
          </p:nvPr>
        </p:nvGraphicFramePr>
        <p:xfrm>
          <a:off x="17849" y="44624"/>
          <a:ext cx="9126151" cy="6834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935"/>
                <a:gridCol w="2880320"/>
                <a:gridCol w="3635896"/>
              </a:tblGrid>
              <a:tr h="12235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 Types</a:t>
                      </a:r>
                      <a:r>
                        <a:rPr lang="en-US" sz="3600" b="1" baseline="0" dirty="0" smtClean="0"/>
                        <a:t> of houses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advantages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disadvantages </a:t>
                      </a:r>
                      <a:endParaRPr lang="ru-RU" sz="3600" dirty="0"/>
                    </a:p>
                  </a:txBody>
                  <a:tcPr anchor="ctr"/>
                </a:tc>
              </a:tr>
              <a:tr h="1257806">
                <a:tc>
                  <a:txBody>
                    <a:bodyPr/>
                    <a:lstStyle/>
                    <a:p>
                      <a:pPr algn="ctr"/>
                      <a:r>
                        <a:rPr lang="en-GB" sz="3600" kern="1800" dirty="0" smtClean="0">
                          <a:effectLst/>
                          <a:latin typeface="+mn-lt"/>
                          <a:ea typeface="Calibri"/>
                        </a:rPr>
                        <a:t>detached houses</a:t>
                      </a:r>
                      <a:endParaRPr lang="ru-RU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37097">
                <a:tc>
                  <a:txBody>
                    <a:bodyPr/>
                    <a:lstStyle/>
                    <a:p>
                      <a:pPr algn="ctr"/>
                      <a:r>
                        <a:rPr lang="en-GB" sz="3600" kern="1800" dirty="0" smtClean="0">
                          <a:effectLst/>
                          <a:latin typeface="+mn-lt"/>
                          <a:ea typeface="Calibri"/>
                        </a:rPr>
                        <a:t>semi-detached houses</a:t>
                      </a:r>
                      <a:endParaRPr lang="ru-RU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  <a:tr h="1257806">
                <a:tc>
                  <a:txBody>
                    <a:bodyPr/>
                    <a:lstStyle/>
                    <a:p>
                      <a:pPr algn="ctr"/>
                      <a:r>
                        <a:rPr lang="en-GB" sz="3600" kern="1800" dirty="0" smtClean="0">
                          <a:effectLst/>
                          <a:latin typeface="+mn-lt"/>
                          <a:ea typeface="Calibri"/>
                        </a:rPr>
                        <a:t>terraced houses</a:t>
                      </a:r>
                      <a:endParaRPr lang="ru-RU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  <a:tr h="1257806">
                <a:tc>
                  <a:txBody>
                    <a:bodyPr/>
                    <a:lstStyle/>
                    <a:p>
                      <a:pPr algn="ctr"/>
                      <a:r>
                        <a:rPr lang="en-GB" sz="3600" kern="1800" dirty="0" smtClean="0">
                          <a:effectLst/>
                          <a:latin typeface="+mn-lt"/>
                          <a:ea typeface="Calibri"/>
                        </a:rPr>
                        <a:t>flats</a:t>
                      </a:r>
                      <a:endParaRPr lang="ru-RU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4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9187593"/>
              </p:ext>
            </p:extLst>
          </p:nvPr>
        </p:nvGraphicFramePr>
        <p:xfrm>
          <a:off x="0" y="2"/>
          <a:ext cx="9144000" cy="710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2880320"/>
                <a:gridCol w="3779912"/>
              </a:tblGrid>
              <a:tr h="572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 Types</a:t>
                      </a:r>
                      <a:r>
                        <a:rPr lang="en-US" sz="2400" b="1" baseline="0" dirty="0" smtClean="0"/>
                        <a:t> of houses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advantages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disadvantages </a:t>
                      </a:r>
                      <a:endParaRPr lang="ru-RU" sz="2400" dirty="0"/>
                    </a:p>
                  </a:txBody>
                  <a:tcPr anchor="ctr"/>
                </a:tc>
              </a:tr>
              <a:tr h="1277261">
                <a:tc>
                  <a:txBody>
                    <a:bodyPr/>
                    <a:lstStyle/>
                    <a:p>
                      <a:pPr algn="ctr"/>
                      <a:r>
                        <a:rPr lang="en-GB" sz="3600" kern="1800" dirty="0" smtClean="0">
                          <a:effectLst/>
                          <a:latin typeface="Times New Roman"/>
                          <a:ea typeface="Calibri"/>
                        </a:rPr>
                        <a:t>detached houses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surrounding the building is belongs to the family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repairs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house should be made by the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</a:t>
                      </a:r>
                      <a:endParaRPr lang="ru-RU" sz="2000" dirty="0"/>
                    </a:p>
                  </a:txBody>
                  <a:tcPr/>
                </a:tc>
              </a:tr>
              <a:tr h="1865513">
                <a:tc>
                  <a:txBody>
                    <a:bodyPr/>
                    <a:lstStyle/>
                    <a:p>
                      <a:pPr algn="ctr"/>
                      <a:r>
                        <a:rPr lang="en-GB" sz="3600" kern="1800" dirty="0" smtClean="0">
                          <a:effectLst/>
                          <a:latin typeface="Times New Roman"/>
                          <a:ea typeface="Calibri"/>
                        </a:rPr>
                        <a:t>semi-detached houses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upkeep of your side of the house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cannot just plan repairs or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renovations</a:t>
                      </a:r>
                      <a:endParaRPr lang="ru-RU" sz="2000" dirty="0"/>
                    </a:p>
                  </a:txBody>
                  <a:tcPr/>
                </a:tc>
              </a:tr>
              <a:tr h="1277261">
                <a:tc>
                  <a:txBody>
                    <a:bodyPr/>
                    <a:lstStyle/>
                    <a:p>
                      <a:pPr algn="ctr"/>
                      <a:r>
                        <a:rPr lang="en-GB" sz="3600" kern="1800" dirty="0" smtClean="0">
                          <a:effectLst/>
                          <a:latin typeface="Times New Roman"/>
                          <a:ea typeface="Calibri"/>
                        </a:rPr>
                        <a:t>terraced houses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relatively cheaper than a semi-detached built in the same location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typically no yard or garden that comes with a unit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privacy </a:t>
                      </a:r>
                      <a:endParaRPr lang="ru-RU" sz="2000" dirty="0"/>
                    </a:p>
                  </a:txBody>
                  <a:tcPr/>
                </a:tc>
              </a:tr>
              <a:tr h="1865513">
                <a:tc>
                  <a:txBody>
                    <a:bodyPr/>
                    <a:lstStyle/>
                    <a:p>
                      <a:pPr algn="ctr"/>
                      <a:r>
                        <a:rPr lang="en-GB" sz="3600" kern="1800" dirty="0" smtClean="0">
                          <a:effectLst/>
                          <a:latin typeface="Times New Roman"/>
                          <a:ea typeface="Calibri"/>
                        </a:rPr>
                        <a:t>flats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are not responsible for it – you are only renting.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renting out a flat is that it will never be yours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not have the right to make repairs or renovations to suit your needs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2845678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6-8</a:t>
            </a:r>
            <a:r>
              <a:rPr lang="en-US" sz="3200" b="1" dirty="0" smtClean="0">
                <a:solidFill>
                  <a:prstClr val="black"/>
                </a:solidFill>
              </a:rPr>
              <a:t> Describe </a:t>
            </a:r>
            <a:r>
              <a:rPr lang="en-US" sz="3200" b="1" dirty="0">
                <a:solidFill>
                  <a:prstClr val="black"/>
                </a:solidFill>
              </a:rPr>
              <a:t>the advantages and disadvantages of </a:t>
            </a:r>
            <a:r>
              <a:rPr lang="en-US" sz="3200" b="1" dirty="0" smtClean="0">
                <a:solidFill>
                  <a:prstClr val="black"/>
                </a:solidFill>
              </a:rPr>
              <a:t>your flat.</a:t>
            </a:r>
          </a:p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9-10</a:t>
            </a:r>
            <a:r>
              <a:rPr lang="en-US" sz="3200" b="1" dirty="0" smtClean="0">
                <a:solidFill>
                  <a:prstClr val="black"/>
                </a:solidFill>
              </a:rPr>
              <a:t> Describe the advantages and disadvantages of one of the unique houses in the world.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79102"/>
            <a:ext cx="664527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1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J:\ГРАФИКА\PNG PICTURES\TOPICS\АНИМАЦИЯ\animation MAGIC ENGLISH\good jo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73"/>
            <a:ext cx="1752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0" b="98800" l="0" r="99429">
                        <a14:foregroundMark x1="75143" y1="57200" x2="75143" y2="57200"/>
                        <a14:foregroundMark x1="78286" y1="49600" x2="78286" y2="49600"/>
                        <a14:foregroundMark x1="80857" y1="53200" x2="80857" y2="53200"/>
                        <a14:foregroundMark x1="74857" y1="52000" x2="74857" y2="52000"/>
                        <a14:foregroundMark x1="73429" y1="50000" x2="73429" y2="50000"/>
                        <a14:foregroundMark x1="72571" y1="66400" x2="72571" y2="66400"/>
                        <a14:foregroundMark x1="74571" y1="70000" x2="74571" y2="70000"/>
                        <a14:foregroundMark x1="72571" y1="70800" x2="72571" y2="70800"/>
                        <a14:foregroundMark x1="69714" y1="70000" x2="69714" y2="70000"/>
                        <a14:foregroundMark x1="72857" y1="66000" x2="72857" y2="66000"/>
                        <a14:foregroundMark x1="75143" y1="65600" x2="75143" y2="65600"/>
                        <a14:foregroundMark x1="72000" y1="67200" x2="72000" y2="67200"/>
                        <a14:foregroundMark x1="65143" y1="34400" x2="65143" y2="34400"/>
                        <a14:foregroundMark x1="63143" y1="34400" x2="63143" y2="34400"/>
                        <a14:foregroundMark x1="64571" y1="38800" x2="64571" y2="38800"/>
                        <a14:foregroundMark x1="50857" y1="30400" x2="50857" y2="30400"/>
                        <a14:foregroundMark x1="51714" y1="32000" x2="51714" y2="32000"/>
                        <a14:foregroundMark x1="76857" y1="53200" x2="76857" y2="53200"/>
                        <a14:foregroundMark x1="9143" y1="37200" x2="9143" y2="37200"/>
                        <a14:foregroundMark x1="9714" y1="36000" x2="9714" y2="36000"/>
                        <a14:foregroundMark x1="10286" y1="35200" x2="10286" y2="35200"/>
                        <a14:foregroundMark x1="88571" y1="6800" x2="88571" y2="6800"/>
                        <a14:foregroundMark x1="94571" y1="27200" x2="94571" y2="27200"/>
                        <a14:foregroundMark x1="93143" y1="69200" x2="93143" y2="69200"/>
                        <a14:foregroundMark x1="85714" y1="93600" x2="85714" y2="93600"/>
                        <a14:foregroundMark x1="48857" y1="90400" x2="48857" y2="90400"/>
                        <a14:foregroundMark x1="40571" y1="91600" x2="40571" y2="91600"/>
                        <a14:foregroundMark x1="28857" y1="93200" x2="28857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34" y="1697523"/>
            <a:ext cx="7393066" cy="528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7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2233" y="188640"/>
            <a:ext cx="6400207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19968" y="4869160"/>
            <a:ext cx="6624736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 smtClean="0">
                <a:solidFill>
                  <a:schemeClr val="tx1"/>
                </a:solidFill>
              </a:rPr>
              <a:t>What’s home?</a:t>
            </a:r>
            <a:endParaRPr lang="ru-RU" sz="4000" b="1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32052" y="188640"/>
            <a:ext cx="6898039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Describe the houses</a:t>
            </a:r>
            <a:endParaRPr lang="ru-RU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4889" r="28125" b="9733"/>
          <a:stretch/>
        </p:blipFill>
        <p:spPr bwMode="auto">
          <a:xfrm>
            <a:off x="0" y="2140276"/>
            <a:ext cx="5229552" cy="471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81072" y="2276872"/>
            <a:ext cx="366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economical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impractical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cold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spacious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comfortable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attractive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eccentric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out of the ordinary</a:t>
            </a:r>
            <a:endParaRPr lang="en-US" sz="2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/>
              <a:t>b</a:t>
            </a:r>
            <a:r>
              <a:rPr lang="en-US" sz="2400" b="1" dirty="0" smtClean="0"/>
              <a:t>rand new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fashionable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old</a:t>
            </a:r>
            <a:endParaRPr lang="en-US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5226" y="188640"/>
            <a:ext cx="7246284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 smtClean="0">
                <a:solidFill>
                  <a:schemeClr val="tx1"/>
                </a:solidFill>
              </a:rPr>
              <a:t>I’d like to live in… because it looks …</a:t>
            </a:r>
            <a:endParaRPr lang="ru-RU" sz="4000" b="1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28600"/>
            <a:ext cx="6707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Watch and name the houses mentioned in the video</a:t>
            </a:r>
            <a:endParaRPr lang="ru-RU" b="1" dirty="0">
              <a:latin typeface="+mn-lt"/>
            </a:endParaRPr>
          </a:p>
        </p:txBody>
      </p:sp>
      <p:pic>
        <p:nvPicPr>
          <p:cNvPr id="5" name="Homes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67744" y="1700808"/>
            <a:ext cx="6168685" cy="4626514"/>
          </a:xfrm>
        </p:spPr>
      </p:pic>
    </p:spTree>
    <p:extLst>
      <p:ext uri="{BB962C8B-B14F-4D97-AF65-F5344CB8AC3E}">
        <p14:creationId xmlns:p14="http://schemas.microsoft.com/office/powerpoint/2010/main" val="6196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62946" y="332656"/>
            <a:ext cx="689803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Match and name the types of the houses</a:t>
            </a:r>
            <a:endParaRPr lang="ru-RU" b="1" dirty="0"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4889" r="28125" b="9733"/>
          <a:stretch/>
        </p:blipFill>
        <p:spPr bwMode="auto">
          <a:xfrm>
            <a:off x="0" y="2140276"/>
            <a:ext cx="5229552" cy="471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81072" y="2276872"/>
            <a:ext cx="301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2400" b="1" dirty="0" smtClean="0"/>
              <a:t>cottage; </a:t>
            </a:r>
          </a:p>
          <a:p>
            <a:r>
              <a:rPr lang="en-US" sz="2400" b="1" dirty="0" smtClean="0"/>
              <a:t>b) semi-detached house; </a:t>
            </a:r>
          </a:p>
          <a:p>
            <a:r>
              <a:rPr lang="en-US" sz="2400" b="1" dirty="0" smtClean="0"/>
              <a:t>c) terraced house; </a:t>
            </a:r>
          </a:p>
          <a:p>
            <a:r>
              <a:rPr lang="en-US" sz="2400" b="1" dirty="0" smtClean="0"/>
              <a:t>d) bungalow; </a:t>
            </a:r>
          </a:p>
          <a:p>
            <a:r>
              <a:rPr lang="en-US" sz="2400" b="1" dirty="0" smtClean="0"/>
              <a:t>e) detached house; </a:t>
            </a:r>
          </a:p>
          <a:p>
            <a:r>
              <a:rPr lang="en-US" sz="2400" b="1" dirty="0" smtClean="0"/>
              <a:t>f) mansion; </a:t>
            </a:r>
          </a:p>
          <a:p>
            <a:r>
              <a:rPr lang="en-US" sz="2400" b="1" dirty="0" smtClean="0"/>
              <a:t>g) </a:t>
            </a:r>
            <a:r>
              <a:rPr lang="en-US" sz="2400" b="1" dirty="0" err="1" smtClean="0"/>
              <a:t>maisonette</a:t>
            </a:r>
            <a:r>
              <a:rPr lang="en-US" sz="2400" b="1" dirty="0" smtClean="0"/>
              <a:t>; </a:t>
            </a:r>
          </a:p>
          <a:p>
            <a:r>
              <a:rPr lang="en-US" sz="2400" b="1" dirty="0" smtClean="0"/>
              <a:t>h) a flat in a block of flats</a:t>
            </a:r>
            <a:endParaRPr lang="en-US" sz="2400" b="1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435446" y="5630476"/>
            <a:ext cx="405016" cy="43204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427984" y="4653136"/>
            <a:ext cx="405016" cy="43204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383745" y="6237312"/>
            <a:ext cx="405016" cy="43204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702500" y="6200309"/>
            <a:ext cx="405016" cy="43204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115616" y="4581128"/>
            <a:ext cx="405016" cy="43204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467327" y="3068960"/>
            <a:ext cx="405016" cy="43204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668913" y="3680250"/>
            <a:ext cx="405016" cy="43204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115616" y="2996952"/>
            <a:ext cx="405016" cy="432048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391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Match </a:t>
            </a:r>
            <a:r>
              <a:rPr lang="en-US" sz="4000" b="1" dirty="0">
                <a:latin typeface="+mn-lt"/>
              </a:rPr>
              <a:t>the types of the houses with their descriptions</a:t>
            </a:r>
            <a:r>
              <a:rPr lang="en-US" sz="4000" b="1" dirty="0" smtClean="0">
                <a:latin typeface="+mn-lt"/>
              </a:rPr>
              <a:t>.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3168352" cy="51571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a) cottage</a:t>
            </a:r>
            <a:r>
              <a:rPr lang="en-US" sz="2600" b="1" dirty="0"/>
              <a:t>;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b</a:t>
            </a:r>
            <a:r>
              <a:rPr lang="en-US" sz="2600" b="1" dirty="0"/>
              <a:t>) semi-detached house;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c</a:t>
            </a:r>
            <a:r>
              <a:rPr lang="en-US" sz="2600" b="1" dirty="0"/>
              <a:t>) terraced house;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d</a:t>
            </a:r>
            <a:r>
              <a:rPr lang="en-US" sz="2600" b="1" dirty="0"/>
              <a:t>) bungalow;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e</a:t>
            </a:r>
            <a:r>
              <a:rPr lang="en-US" sz="2600" b="1" dirty="0"/>
              <a:t>) detached house;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f</a:t>
            </a:r>
            <a:r>
              <a:rPr lang="en-US" sz="2600" b="1" dirty="0"/>
              <a:t>) mansion;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g</a:t>
            </a:r>
            <a:r>
              <a:rPr lang="en-US" sz="2600" b="1" dirty="0"/>
              <a:t>) </a:t>
            </a:r>
            <a:r>
              <a:rPr lang="en-US" sz="2600" b="1" dirty="0" err="1"/>
              <a:t>maisonette</a:t>
            </a:r>
            <a:r>
              <a:rPr lang="en-US" sz="2600" b="1" dirty="0"/>
              <a:t>; </a:t>
            </a:r>
          </a:p>
          <a:p>
            <a:pPr marL="0" indent="0">
              <a:buNone/>
            </a:pPr>
            <a:r>
              <a:rPr lang="en-US" sz="2600" b="1" dirty="0"/>
              <a:t>h) a flat in a block of </a:t>
            </a:r>
            <a:r>
              <a:rPr lang="en-US" sz="2600" b="1" dirty="0" smtClean="0"/>
              <a:t>flats</a:t>
            </a:r>
            <a:endParaRPr lang="en-US" sz="2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547863" cy="54726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1</a:t>
            </a:r>
            <a:r>
              <a:rPr lang="en-US" sz="2200" b="1" dirty="0"/>
              <a:t>. a set of rooms for living in, usually on one floor of a </a:t>
            </a:r>
            <a:r>
              <a:rPr lang="en-US" sz="2200" b="1" dirty="0" smtClean="0"/>
              <a:t>building</a:t>
            </a:r>
            <a:r>
              <a:rPr lang="en-US" sz="2200" b="1" dirty="0"/>
              <a:t>;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2</a:t>
            </a:r>
            <a:r>
              <a:rPr lang="en-US" sz="2200" b="1" dirty="0"/>
              <a:t>. several houses joined </a:t>
            </a:r>
            <a:r>
              <a:rPr lang="en-US" sz="2200" b="1" dirty="0" smtClean="0"/>
              <a:t>together</a:t>
            </a:r>
            <a:r>
              <a:rPr lang="en-US" sz="2200" b="1" dirty="0"/>
              <a:t>;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3</a:t>
            </a:r>
            <a:r>
              <a:rPr lang="en-US" sz="2200" b="1" dirty="0"/>
              <a:t>. a house which has </a:t>
            </a:r>
            <a:r>
              <a:rPr lang="en-US" sz="2200" b="1" dirty="0" smtClean="0"/>
              <a:t>only </a:t>
            </a:r>
            <a:r>
              <a:rPr lang="en-US" sz="2200" b="1" dirty="0"/>
              <a:t>one floor (</a:t>
            </a:r>
            <a:r>
              <a:rPr lang="en-US" sz="2200" b="1" dirty="0" err="1"/>
              <a:t>storey</a:t>
            </a:r>
            <a:r>
              <a:rPr lang="en-US" sz="2200" b="1" dirty="0"/>
              <a:t>);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4</a:t>
            </a:r>
            <a:r>
              <a:rPr lang="en-US" sz="2200" b="1" dirty="0"/>
              <a:t>. a house which stands alone and is not </a:t>
            </a:r>
            <a:r>
              <a:rPr lang="en-US" sz="2200" b="1" dirty="0" smtClean="0"/>
              <a:t>joined </a:t>
            </a:r>
            <a:r>
              <a:rPr lang="en-US" sz="2200" b="1" dirty="0"/>
              <a:t>to any other;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5</a:t>
            </a:r>
            <a:r>
              <a:rPr lang="en-US" sz="2200" b="1" dirty="0"/>
              <a:t>. two houses joined together;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6</a:t>
            </a:r>
            <a:r>
              <a:rPr lang="en-US" sz="2200" b="1" dirty="0"/>
              <a:t>. a small </a:t>
            </a:r>
            <a:r>
              <a:rPr lang="en-US" sz="2200" b="1" dirty="0" smtClean="0"/>
              <a:t>house </a:t>
            </a:r>
            <a:r>
              <a:rPr lang="en-US" sz="2200" b="1" dirty="0"/>
              <a:t>in the country usually with a garden;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7</a:t>
            </a:r>
            <a:r>
              <a:rPr lang="en-US" sz="2200" b="1" dirty="0"/>
              <a:t>. a very large, </a:t>
            </a:r>
            <a:r>
              <a:rPr lang="en-US" sz="2200" b="1" dirty="0" smtClean="0"/>
              <a:t>expensive </a:t>
            </a:r>
            <a:r>
              <a:rPr lang="en-US" sz="2200" b="1" dirty="0"/>
              <a:t>house; </a:t>
            </a:r>
            <a:endParaRPr lang="ru-RU" sz="2200" b="1" dirty="0" smtClean="0"/>
          </a:p>
          <a:p>
            <a:pPr marL="0" indent="0">
              <a:buNone/>
            </a:pPr>
            <a:r>
              <a:rPr lang="en-US" sz="2200" b="1" dirty="0" smtClean="0"/>
              <a:t>8</a:t>
            </a:r>
            <a:r>
              <a:rPr lang="en-US" sz="2200" b="1" dirty="0"/>
              <a:t>. a small apartment on two levels which is part </a:t>
            </a:r>
            <a:r>
              <a:rPr lang="en-US" sz="2200" b="1" dirty="0" smtClean="0"/>
              <a:t>of </a:t>
            </a:r>
            <a:r>
              <a:rPr lang="en-US" sz="2200" b="1" dirty="0"/>
              <a:t>a larger building but has its own entrance.</a:t>
            </a:r>
            <a:endParaRPr lang="ru-RU" sz="2200" b="1" dirty="0"/>
          </a:p>
          <a:p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4941168"/>
            <a:ext cx="2736304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26568" y="2384048"/>
            <a:ext cx="1889448" cy="2269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835696" y="1916832"/>
            <a:ext cx="2808312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059832" y="3789040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39370" y="5391218"/>
            <a:ext cx="2404638" cy="918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339752" y="1916833"/>
            <a:ext cx="2304256" cy="4248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227278" y="3068960"/>
            <a:ext cx="241673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911027" y="2564904"/>
            <a:ext cx="1732981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23066" r="18125" b="12578"/>
          <a:stretch/>
        </p:blipFill>
        <p:spPr bwMode="auto">
          <a:xfrm>
            <a:off x="1835696" y="1727936"/>
            <a:ext cx="7292174" cy="509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3169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Which </a:t>
            </a:r>
            <a:r>
              <a:rPr lang="en-US" sz="4000" b="1" dirty="0"/>
              <a:t>type of housing is the most popular in the UK? Which is the least popular?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902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4" y="0"/>
            <a:ext cx="99557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503">
            <a:off x="-27176" y="-20209"/>
            <a:ext cx="1136347" cy="116292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64" y="4605657"/>
            <a:ext cx="1333500" cy="10001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68" y="5314034"/>
            <a:ext cx="1960592" cy="1543966"/>
          </a:xfrm>
          <a:prstGeom prst="rect">
            <a:avLst/>
          </a:prstGeom>
        </p:spPr>
      </p:pic>
      <p:pic>
        <p:nvPicPr>
          <p:cNvPr id="4099" name="Picture 3" descr="J:\ГРАФИКА\PNG PICTURES\TOPICS\ПРИРОДА\РАСТЕНИЯ\АНИМАЦИЯ растения\цветы\0030000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64" y="5262562"/>
            <a:ext cx="952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:\ГРАФИКА\PNG PICTURES\TOPICS\ПРИРОДА\РАСТЕНИЯ\АНИМАЦИЯ растения\цветы\t002000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164" y="5905500"/>
            <a:ext cx="99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J:\ГРАФИКА\PNG PICTURES\TOPICS\ПРИРОДА\РАСТЕНИЯ\АНИМАЦИЯ растения\цветы\t0220000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91" y="5238532"/>
            <a:ext cx="2088955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:\ГРАФИКА\PNG PICTURES\TOPICS\ПРИРОДА\ЖИВОТНЫЕ\ПТИЦЫ\АНИМАЦИЯ птицы\08500000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87" y="1772816"/>
            <a:ext cx="206705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J:\ГРАФИКА\PNG PICTURES\TOPICS\ПРИРОДА\ЖИВОТНЫЕ\ПТИЦЫ\АНИМАЦИЯ птицы\08000000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74" y="5393043"/>
            <a:ext cx="1008112" cy="10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J:\ГРАФИКА\PNG PICTURES\TOPICS\ПРИРОДА\ЖИВОТНЫЕ\ПТИЦЫ\АНИМАЦИЯ птицы\08000000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27" y="6201900"/>
            <a:ext cx="415803" cy="4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J:\ГРАФИКА\PNG PICTURES\TOPICS\ПРИРОДА\ЖИВОТНЫЕ\ПТИЦЫ\АНИМАЦИЯ птицы\08000000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34" y="6201900"/>
            <a:ext cx="360805" cy="3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3850577_Orkestr_Frensisa_Lyeya__Penie_pt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2" y="3129445"/>
            <a:ext cx="1149082" cy="20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Which types of houses are described?</a:t>
            </a:r>
            <a:endParaRPr lang="ru-RU" b="1" dirty="0">
              <a:latin typeface="+mn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835552" y="1711958"/>
            <a:ext cx="3376136" cy="2419280"/>
            <a:chOff x="1835552" y="1711958"/>
            <a:chExt cx="3376136" cy="24192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35552" y="1725960"/>
              <a:ext cx="3376136" cy="2405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835553" y="1711958"/>
              <a:ext cx="3339774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ctr"/>
              <a:r>
                <a:rPr lang="en-GB" sz="3200" b="1" kern="18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detached houses</a:t>
              </a:r>
              <a:endParaRPr lang="en-GB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25313" y="4131490"/>
            <a:ext cx="4086375" cy="2686011"/>
            <a:chOff x="1125313" y="4131490"/>
            <a:chExt cx="4086375" cy="268601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9"/>
            <a:stretch/>
          </p:blipFill>
          <p:spPr bwMode="auto">
            <a:xfrm>
              <a:off x="1835553" y="4149079"/>
              <a:ext cx="3342615" cy="2668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125313" y="4131490"/>
              <a:ext cx="4086375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ctr"/>
              <a:r>
                <a:rPr lang="en-GB" sz="3200" b="1" kern="18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/>
                  <a:ea typeface="Calibri"/>
                </a:rPr>
                <a:t>semi-detached houses</a:t>
              </a:r>
              <a:endParaRPr lang="en-GB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194312" y="1711959"/>
            <a:ext cx="3786544" cy="2419279"/>
            <a:chOff x="5194312" y="1711959"/>
            <a:chExt cx="3786544" cy="24192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20072" y="1722330"/>
              <a:ext cx="3760784" cy="2408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5194312" y="1711959"/>
              <a:ext cx="3786544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ctr"/>
              <a:r>
                <a:rPr lang="en-GB" sz="3200" b="1" kern="18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Calibri"/>
                </a:rPr>
                <a:t>terraced houses</a:t>
              </a:r>
              <a:endParaRPr lang="en-GB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220072" y="4149078"/>
            <a:ext cx="3760784" cy="2691517"/>
            <a:chOff x="5220072" y="4149078"/>
            <a:chExt cx="3760784" cy="269151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20072" y="4149078"/>
              <a:ext cx="3760784" cy="2691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232446" y="4149079"/>
              <a:ext cx="374841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ctr"/>
              <a:r>
                <a:rPr lang="en-GB" sz="3200" b="1" kern="18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Calibri"/>
                </a:rPr>
                <a:t>flats</a:t>
              </a:r>
              <a:endParaRPr lang="en-GB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9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9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Другая 2">
      <a:majorFont>
        <a:latin typeface="DriftType"/>
        <a:ea typeface=""/>
        <a:cs typeface=""/>
      </a:majorFont>
      <a:minorFont>
        <a:latin typeface="Georgia"/>
        <a:ea typeface=""/>
        <a:cs typeface="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764</Words>
  <Application>Microsoft Office PowerPoint</Application>
  <PresentationFormat>Presentación en pantalla (4:3)</PresentationFormat>
  <Paragraphs>104</Paragraphs>
  <Slides>15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DriftType</vt:lpstr>
      <vt:lpstr>Georgia</vt:lpstr>
      <vt:lpstr>Times New Roman</vt:lpstr>
      <vt:lpstr>Trebuchet MS</vt:lpstr>
      <vt:lpstr>Wingdings</vt:lpstr>
      <vt:lpstr>Theme19</vt:lpstr>
      <vt:lpstr>Presentación de PowerPoint</vt:lpstr>
      <vt:lpstr>Presentación de PowerPoint</vt:lpstr>
      <vt:lpstr>Describe the houses</vt:lpstr>
      <vt:lpstr>Watch and name the houses mentioned in the video</vt:lpstr>
      <vt:lpstr>Match and name the types of the houses</vt:lpstr>
      <vt:lpstr>Match the types of the houses with their descriptions.</vt:lpstr>
      <vt:lpstr>Presentación de PowerPoint</vt:lpstr>
      <vt:lpstr>relaxation</vt:lpstr>
      <vt:lpstr>Which types of houses are described?</vt:lpstr>
      <vt:lpstr>oo</vt:lpstr>
      <vt:lpstr>Complete the sentences with the words from ex. 4a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HOMES IN BRITAIN</dc:title>
  <dc:creator>Your User Name</dc:creator>
  <cp:lastModifiedBy>EDUCALOGIN EDUCALOGIN , EDUCALOGIN</cp:lastModifiedBy>
  <cp:revision>43</cp:revision>
  <dcterms:created xsi:type="dcterms:W3CDTF">2011-10-01T14:47:37Z</dcterms:created>
  <dcterms:modified xsi:type="dcterms:W3CDTF">2019-01-24T09:44:06Z</dcterms:modified>
</cp:coreProperties>
</file>