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image38.jpg" ContentType="image/gif"/>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20"/>
  </p:notesMasterIdLst>
  <p:sldIdLst>
    <p:sldId id="256" r:id="rId2"/>
    <p:sldId id="260" r:id="rId3"/>
    <p:sldId id="257" r:id="rId4"/>
    <p:sldId id="258" r:id="rId5"/>
    <p:sldId id="273" r:id="rId6"/>
    <p:sldId id="272" r:id="rId7"/>
    <p:sldId id="261" r:id="rId8"/>
    <p:sldId id="268" r:id="rId9"/>
    <p:sldId id="262" r:id="rId10"/>
    <p:sldId id="269" r:id="rId11"/>
    <p:sldId id="270" r:id="rId12"/>
    <p:sldId id="274" r:id="rId13"/>
    <p:sldId id="263" r:id="rId14"/>
    <p:sldId id="271" r:id="rId15"/>
    <p:sldId id="267" r:id="rId16"/>
    <p:sldId id="264" r:id="rId17"/>
    <p:sldId id="265" r:id="rId18"/>
    <p:sldId id="266"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019" autoAdjust="0"/>
  </p:normalViewPr>
  <p:slideViewPr>
    <p:cSldViewPr snapToGrid="0" snapToObjects="1">
      <p:cViewPr varScale="1">
        <p:scale>
          <a:sx n="112" d="100"/>
          <a:sy n="112" d="100"/>
        </p:scale>
        <p:origin x="-235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2B15A1-1EA7-7543-97DE-735B9BA97AB9}" type="datetimeFigureOut">
              <a:rPr lang="en-US" smtClean="0"/>
              <a:t>15/10/15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0EA9ED-5DBC-924C-93DD-39F1B67B1ADB}" type="slidenum">
              <a:rPr lang="en-US" smtClean="0"/>
              <a:t>‹#›</a:t>
            </a:fld>
            <a:endParaRPr lang="en-US"/>
          </a:p>
        </p:txBody>
      </p:sp>
    </p:spTree>
    <p:extLst>
      <p:ext uri="{BB962C8B-B14F-4D97-AF65-F5344CB8AC3E}">
        <p14:creationId xmlns:p14="http://schemas.microsoft.com/office/powerpoint/2010/main" val="1936697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American flag and American</a:t>
            </a:r>
            <a:r>
              <a:rPr lang="en-US" baseline="0" dirty="0" smtClean="0"/>
              <a:t> landscape images</a:t>
            </a:r>
            <a:endParaRPr lang="en-US" dirty="0"/>
          </a:p>
        </p:txBody>
      </p:sp>
      <p:sp>
        <p:nvSpPr>
          <p:cNvPr id="4" name="Slide Number Placeholder 3"/>
          <p:cNvSpPr>
            <a:spLocks noGrp="1"/>
          </p:cNvSpPr>
          <p:nvPr>
            <p:ph type="sldNum" sz="quarter" idx="10"/>
          </p:nvPr>
        </p:nvSpPr>
        <p:spPr/>
        <p:txBody>
          <a:bodyPr/>
          <a:lstStyle/>
          <a:p>
            <a:fld id="{740EA9ED-5DBC-924C-93DD-39F1B67B1ADB}" type="slidenum">
              <a:rPr lang="en-US" smtClean="0"/>
              <a:t>1</a:t>
            </a:fld>
            <a:endParaRPr lang="en-US"/>
          </a:p>
        </p:txBody>
      </p:sp>
    </p:spTree>
    <p:extLst>
      <p:ext uri="{BB962C8B-B14F-4D97-AF65-F5344CB8AC3E}">
        <p14:creationId xmlns:p14="http://schemas.microsoft.com/office/powerpoint/2010/main" val="2203828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Barack Obama is the current President of the US. He is the 44</a:t>
            </a:r>
            <a:r>
              <a:rPr lang="en-US" baseline="30000" dirty="0" smtClean="0"/>
              <a:t>th</a:t>
            </a:r>
            <a:r>
              <a:rPr lang="en-US" dirty="0" smtClean="0"/>
              <a:t> President – a</a:t>
            </a:r>
            <a:r>
              <a:rPr lang="en-US" baseline="0" dirty="0" smtClean="0"/>
              <a:t> new president will be elected next year.</a:t>
            </a:r>
            <a:endParaRPr lang="en-US" dirty="0"/>
          </a:p>
        </p:txBody>
      </p:sp>
      <p:sp>
        <p:nvSpPr>
          <p:cNvPr id="4" name="Slide Number Placeholder 3"/>
          <p:cNvSpPr>
            <a:spLocks noGrp="1"/>
          </p:cNvSpPr>
          <p:nvPr>
            <p:ph type="sldNum" sz="quarter" idx="10"/>
          </p:nvPr>
        </p:nvSpPr>
        <p:spPr/>
        <p:txBody>
          <a:bodyPr/>
          <a:lstStyle/>
          <a:p>
            <a:fld id="{740EA9ED-5DBC-924C-93DD-39F1B67B1ADB}" type="slidenum">
              <a:rPr lang="en-US" smtClean="0"/>
              <a:t>11</a:t>
            </a:fld>
            <a:endParaRPr lang="en-US"/>
          </a:p>
        </p:txBody>
      </p:sp>
    </p:spTree>
    <p:extLst>
      <p:ext uri="{BB962C8B-B14F-4D97-AF65-F5344CB8AC3E}">
        <p14:creationId xmlns:p14="http://schemas.microsoft.com/office/powerpoint/2010/main" val="2324973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United States, we use both paper money and coins (like in Spain). However, there are a few differences:</a:t>
            </a:r>
          </a:p>
          <a:p>
            <a:endParaRPr lang="en-US" baseline="0" dirty="0" smtClean="0"/>
          </a:p>
          <a:p>
            <a:pPr marL="171450" indent="-171450">
              <a:buFont typeface="Arial"/>
              <a:buChar char="•"/>
            </a:pPr>
            <a:r>
              <a:rPr lang="en-US" baseline="0" dirty="0" smtClean="0"/>
              <a:t>All of our paper money is GREEN and is the same size, no matter the amount (a $1 bill is the same size as a $5 bill)</a:t>
            </a:r>
          </a:p>
          <a:p>
            <a:pPr marL="171450" indent="-171450">
              <a:buFont typeface="Arial"/>
              <a:buChar char="•"/>
            </a:pPr>
            <a:r>
              <a:rPr lang="en-US" baseline="0" dirty="0" smtClean="0"/>
              <a:t>All of our paper money includes a photo of a historical figure – $1 George Washington, $5 Abraham Lincoln, $10 Thomas Jefferson, $20 Andrew Jackson (7</a:t>
            </a:r>
            <a:r>
              <a:rPr lang="en-US" baseline="30000" dirty="0" smtClean="0"/>
              <a:t>th</a:t>
            </a:r>
            <a:r>
              <a:rPr lang="en-US" baseline="0" dirty="0" smtClean="0"/>
              <a:t> President), $50 Ulysses S. Grant (18</a:t>
            </a:r>
            <a:r>
              <a:rPr lang="en-US" baseline="30000" dirty="0" smtClean="0"/>
              <a:t>th</a:t>
            </a:r>
            <a:r>
              <a:rPr lang="en-US" baseline="0" dirty="0" smtClean="0"/>
              <a:t> President), $100 Benjamin Franklin (Founding Father)</a:t>
            </a:r>
          </a:p>
          <a:p>
            <a:pPr marL="171450" indent="-171450">
              <a:buFont typeface="Arial"/>
              <a:buChar char="•"/>
            </a:pPr>
            <a:r>
              <a:rPr lang="en-US" baseline="0" dirty="0" smtClean="0"/>
              <a:t>We only have four different types of coins – pennies (worth 1 cent), nickels (worth 5 cents), dimes (worth 10 cents), and quarters (worth 25 cents) / we also have coins worth $1 but they are not commonly used (euros come in more denominations)</a:t>
            </a:r>
          </a:p>
          <a:p>
            <a:pPr marL="0" indent="0">
              <a:buFont typeface="Arial"/>
              <a:buNone/>
            </a:pPr>
            <a:endParaRPr lang="en-US" baseline="0" dirty="0" smtClean="0"/>
          </a:p>
          <a:p>
            <a:pPr marL="0" indent="0">
              <a:buFont typeface="Arial"/>
              <a:buNone/>
            </a:pPr>
            <a:r>
              <a:rPr lang="en-US" baseline="0" dirty="0" smtClean="0"/>
              <a:t>Most people in the United States do not use paper money, most people use debit and credit cards to purchase items.</a:t>
            </a:r>
            <a:endParaRPr lang="en-US" dirty="0"/>
          </a:p>
        </p:txBody>
      </p:sp>
      <p:sp>
        <p:nvSpPr>
          <p:cNvPr id="4" name="Slide Number Placeholder 3"/>
          <p:cNvSpPr>
            <a:spLocks noGrp="1"/>
          </p:cNvSpPr>
          <p:nvPr>
            <p:ph type="sldNum" sz="quarter" idx="10"/>
          </p:nvPr>
        </p:nvSpPr>
        <p:spPr/>
        <p:txBody>
          <a:bodyPr/>
          <a:lstStyle/>
          <a:p>
            <a:fld id="{740EA9ED-5DBC-924C-93DD-39F1B67B1ADB}" type="slidenum">
              <a:rPr lang="en-US" smtClean="0"/>
              <a:t>13</a:t>
            </a:fld>
            <a:endParaRPr lang="en-US"/>
          </a:p>
        </p:txBody>
      </p:sp>
    </p:spTree>
    <p:extLst>
      <p:ext uri="{BB962C8B-B14F-4D97-AF65-F5344CB8AC3E}">
        <p14:creationId xmlns:p14="http://schemas.microsoft.com/office/powerpoint/2010/main" val="378257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1cent Lincoln, 5cent Jefferson, 10cent Roosevelt (32</a:t>
            </a:r>
            <a:r>
              <a:rPr lang="en-US" baseline="30000" dirty="0" smtClean="0"/>
              <a:t>nd</a:t>
            </a:r>
            <a:r>
              <a:rPr lang="en-US" dirty="0" smtClean="0"/>
              <a:t> President),</a:t>
            </a:r>
            <a:r>
              <a:rPr lang="en-US" baseline="0" dirty="0" smtClean="0"/>
              <a:t> 25cent Washington</a:t>
            </a:r>
            <a:endParaRPr lang="en-US" dirty="0"/>
          </a:p>
        </p:txBody>
      </p:sp>
      <p:sp>
        <p:nvSpPr>
          <p:cNvPr id="4" name="Slide Number Placeholder 3"/>
          <p:cNvSpPr>
            <a:spLocks noGrp="1"/>
          </p:cNvSpPr>
          <p:nvPr>
            <p:ph type="sldNum" sz="quarter" idx="10"/>
          </p:nvPr>
        </p:nvSpPr>
        <p:spPr/>
        <p:txBody>
          <a:bodyPr/>
          <a:lstStyle/>
          <a:p>
            <a:fld id="{740EA9ED-5DBC-924C-93DD-39F1B67B1ADB}" type="slidenum">
              <a:rPr lang="en-US" smtClean="0"/>
              <a:t>14</a:t>
            </a:fld>
            <a:endParaRPr lang="en-US"/>
          </a:p>
        </p:txBody>
      </p:sp>
    </p:spTree>
    <p:extLst>
      <p:ext uri="{BB962C8B-B14F-4D97-AF65-F5344CB8AC3E}">
        <p14:creationId xmlns:p14="http://schemas.microsoft.com/office/powerpoint/2010/main" val="2408724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Baseball is called “America’s Pastime” because so many people enjoy playing</a:t>
            </a:r>
            <a:r>
              <a:rPr lang="en-US" baseline="0" dirty="0" smtClean="0"/>
              <a:t> it.</a:t>
            </a:r>
            <a:endParaRPr lang="en-US" dirty="0" smtClean="0"/>
          </a:p>
          <a:p>
            <a:endParaRPr lang="en-US" dirty="0" smtClean="0"/>
          </a:p>
          <a:p>
            <a:r>
              <a:rPr lang="en-US" dirty="0" smtClean="0"/>
              <a:t>Have you heard</a:t>
            </a:r>
            <a:r>
              <a:rPr lang="en-US" baseline="0" dirty="0" smtClean="0"/>
              <a:t> of American Football? What do you know about it? Have you ever watched a game?</a:t>
            </a:r>
          </a:p>
          <a:p>
            <a:endParaRPr lang="en-US" baseline="0" dirty="0" smtClean="0"/>
          </a:p>
          <a:p>
            <a:r>
              <a:rPr lang="en-US" baseline="0" dirty="0" smtClean="0"/>
              <a:t>Football games are very popular in the US. There are 32 professional football teams in the US that represent different cities.</a:t>
            </a:r>
          </a:p>
          <a:p>
            <a:endParaRPr lang="en-US" baseline="0" dirty="0" smtClean="0"/>
          </a:p>
          <a:p>
            <a:r>
              <a:rPr lang="en-US" baseline="0" dirty="0" smtClean="0"/>
              <a:t>A tradition associated with football is called “tailgating.” Tailgating is when people who are going to watch a football game gather in a parking lot outside of the football stadium and bring food to eat and games to play. Remember how we talked about barbecues? This is another example.</a:t>
            </a:r>
            <a:endParaRPr lang="en-US" dirty="0"/>
          </a:p>
        </p:txBody>
      </p:sp>
      <p:sp>
        <p:nvSpPr>
          <p:cNvPr id="4" name="Slide Number Placeholder 3"/>
          <p:cNvSpPr>
            <a:spLocks noGrp="1"/>
          </p:cNvSpPr>
          <p:nvPr>
            <p:ph type="sldNum" sz="quarter" idx="10"/>
          </p:nvPr>
        </p:nvSpPr>
        <p:spPr/>
        <p:txBody>
          <a:bodyPr/>
          <a:lstStyle/>
          <a:p>
            <a:fld id="{740EA9ED-5DBC-924C-93DD-39F1B67B1ADB}" type="slidenum">
              <a:rPr lang="en-US" smtClean="0"/>
              <a:t>15</a:t>
            </a:fld>
            <a:endParaRPr lang="en-US"/>
          </a:p>
        </p:txBody>
      </p:sp>
    </p:spTree>
    <p:extLst>
      <p:ext uri="{BB962C8B-B14F-4D97-AF65-F5344CB8AC3E}">
        <p14:creationId xmlns:p14="http://schemas.microsoft.com/office/powerpoint/2010/main" val="3625922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common</a:t>
            </a:r>
            <a:r>
              <a:rPr lang="en-US" baseline="0" dirty="0" smtClean="0"/>
              <a:t> stores in the US? (most people associate Starbucks, McDonalds, and other “fast food” type restaurants with the US)</a:t>
            </a:r>
          </a:p>
          <a:p>
            <a:endParaRPr lang="en-US" baseline="0" dirty="0" smtClean="0"/>
          </a:p>
          <a:p>
            <a:r>
              <a:rPr lang="en-US" baseline="0" dirty="0" smtClean="0"/>
              <a:t>While many Americans like to eat at these restaurants, we also really enjoy diners. Diners serve all kinds of food 24 hours a day (pancakes, eggs, sandwiches, steak, hamburgers, etc.). Americans also like to visit “farmer’s markets” where farmers bring their crops to sell to people in the community.</a:t>
            </a:r>
          </a:p>
          <a:p>
            <a:endParaRPr lang="en-US" baseline="0" dirty="0" smtClean="0"/>
          </a:p>
          <a:p>
            <a:r>
              <a:rPr lang="en-US" baseline="0" dirty="0" smtClean="0"/>
              <a:t>In most cities and large towns in the US, there are malls that have fast food restaurants, clothing stores, bookstores, and stores that sell electronics.</a:t>
            </a:r>
          </a:p>
          <a:p>
            <a:endParaRPr lang="en-US" baseline="0" dirty="0" smtClean="0"/>
          </a:p>
          <a:p>
            <a:r>
              <a:rPr lang="en-US" baseline="0" dirty="0" smtClean="0"/>
              <a:t>In the US, many people also go to “superstores” to shop. Stores like Walmart and Target are very large and contain almost any item you want to buy (from groceries to clothing to cleaning supplies to books). </a:t>
            </a:r>
          </a:p>
          <a:p>
            <a:endParaRPr lang="en-US" baseline="0" dirty="0" smtClean="0"/>
          </a:p>
          <a:p>
            <a:r>
              <a:rPr lang="en-US" baseline="0" dirty="0" smtClean="0"/>
              <a:t>****MANY STORES IN THE US ARE OPEN 24 HOURS PER DAY</a:t>
            </a:r>
          </a:p>
          <a:p>
            <a:endParaRPr lang="en-US" baseline="0" dirty="0" smtClean="0"/>
          </a:p>
        </p:txBody>
      </p:sp>
      <p:sp>
        <p:nvSpPr>
          <p:cNvPr id="4" name="Slide Number Placeholder 3"/>
          <p:cNvSpPr>
            <a:spLocks noGrp="1"/>
          </p:cNvSpPr>
          <p:nvPr>
            <p:ph type="sldNum" sz="quarter" idx="10"/>
          </p:nvPr>
        </p:nvSpPr>
        <p:spPr/>
        <p:txBody>
          <a:bodyPr/>
          <a:lstStyle/>
          <a:p>
            <a:fld id="{740EA9ED-5DBC-924C-93DD-39F1B67B1ADB}" type="slidenum">
              <a:rPr lang="en-US" smtClean="0"/>
              <a:t>16</a:t>
            </a:fld>
            <a:endParaRPr lang="en-US"/>
          </a:p>
        </p:txBody>
      </p:sp>
    </p:spTree>
    <p:extLst>
      <p:ext uri="{BB962C8B-B14F-4D97-AF65-F5344CB8AC3E}">
        <p14:creationId xmlns:p14="http://schemas.microsoft.com/office/powerpoint/2010/main" val="2048248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people in the US use cars to get from one place to another. In</a:t>
            </a:r>
            <a:r>
              <a:rPr lang="en-US" baseline="0" dirty="0" smtClean="0"/>
              <a:t> big cities, there is a lot of traffic! American car brands include General Motors, Ford, and Chrysler.</a:t>
            </a:r>
          </a:p>
          <a:p>
            <a:endParaRPr lang="en-US" baseline="0" dirty="0" smtClean="0"/>
          </a:p>
          <a:p>
            <a:r>
              <a:rPr lang="en-US" baseline="0" dirty="0" smtClean="0"/>
              <a:t>Another popular way to travel is to use metro systems. Washington, DC, New York City, and Chicago are a few of the cities that have metro systems.</a:t>
            </a:r>
          </a:p>
          <a:p>
            <a:endParaRPr lang="en-US" baseline="0" dirty="0" smtClean="0"/>
          </a:p>
          <a:p>
            <a:r>
              <a:rPr lang="en-US" baseline="0" dirty="0" smtClean="0"/>
              <a:t>If you wanted to travel to France, could you get there on a train? (Yes) In the US, you can travel via train, but it is not very common (compared to Europe). </a:t>
            </a:r>
          </a:p>
          <a:p>
            <a:endParaRPr lang="en-US" baseline="0" dirty="0" smtClean="0"/>
          </a:p>
          <a:p>
            <a:r>
              <a:rPr lang="en-US" baseline="0" dirty="0" smtClean="0"/>
              <a:t>Many people also use buses – very similar to what I have seen in Madrid.</a:t>
            </a:r>
          </a:p>
          <a:p>
            <a:endParaRPr lang="en-US" baseline="0" dirty="0" smtClean="0"/>
          </a:p>
          <a:p>
            <a:r>
              <a:rPr lang="en-US" baseline="0" dirty="0" smtClean="0"/>
              <a:t>Another mode of transportation is the bicycle. Many people in large cities use bicycles to travel, plus many cities have bicycles that you can rent (like in Madrid). Mopeds and other scooters are not common in the US.</a:t>
            </a:r>
            <a:endParaRPr lang="en-US" dirty="0" smtClean="0"/>
          </a:p>
        </p:txBody>
      </p:sp>
      <p:sp>
        <p:nvSpPr>
          <p:cNvPr id="4" name="Slide Number Placeholder 3"/>
          <p:cNvSpPr>
            <a:spLocks noGrp="1"/>
          </p:cNvSpPr>
          <p:nvPr>
            <p:ph type="sldNum" sz="quarter" idx="10"/>
          </p:nvPr>
        </p:nvSpPr>
        <p:spPr/>
        <p:txBody>
          <a:bodyPr/>
          <a:lstStyle/>
          <a:p>
            <a:fld id="{740EA9ED-5DBC-924C-93DD-39F1B67B1ADB}" type="slidenum">
              <a:rPr lang="en-US" smtClean="0"/>
              <a:t>17</a:t>
            </a:fld>
            <a:endParaRPr lang="en-US"/>
          </a:p>
        </p:txBody>
      </p:sp>
    </p:spTree>
    <p:extLst>
      <p:ext uri="{BB962C8B-B14F-4D97-AF65-F5344CB8AC3E}">
        <p14:creationId xmlns:p14="http://schemas.microsoft.com/office/powerpoint/2010/main" val="3698321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0EA9ED-5DBC-924C-93DD-39F1B67B1ADB}" type="slidenum">
              <a:rPr lang="en-US" smtClean="0"/>
              <a:t>2</a:t>
            </a:fld>
            <a:endParaRPr lang="en-US"/>
          </a:p>
        </p:txBody>
      </p:sp>
    </p:spTree>
    <p:extLst>
      <p:ext uri="{BB962C8B-B14F-4D97-AF65-F5344CB8AC3E}">
        <p14:creationId xmlns:p14="http://schemas.microsoft.com/office/powerpoint/2010/main" val="173331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types of food do you associate with the US?</a:t>
            </a:r>
          </a:p>
          <a:p>
            <a:endParaRPr lang="en-US" dirty="0" smtClean="0"/>
          </a:p>
          <a:p>
            <a:r>
              <a:rPr lang="en-US" dirty="0" smtClean="0"/>
              <a:t>Two very popular things in the US are picnics and barbecues. Have</a:t>
            </a:r>
            <a:r>
              <a:rPr lang="en-US" baseline="0" dirty="0" smtClean="0"/>
              <a:t> you ever been on a picnic? Have you ever been to a barbecue?</a:t>
            </a:r>
          </a:p>
          <a:p>
            <a:endParaRPr lang="en-US" baseline="0" dirty="0" smtClean="0"/>
          </a:p>
          <a:p>
            <a:r>
              <a:rPr lang="en-US" dirty="0" smtClean="0"/>
              <a:t>A barbecue is like a party – family, friends, or</a:t>
            </a:r>
            <a:r>
              <a:rPr lang="en-US" baseline="0" dirty="0" smtClean="0"/>
              <a:t> neighbors will gather to eat and play games. Common food we eat at these events is barbecue (meat with sauce prepared using an outdoor grill), hamburgers, hot dogs, apple pie, and chips (or crisps in the UK). Have you ever tried any of these foods? Games we like to play include horseshoes and other games that involve tossing items into baskets and towards targets.  Many of these events occur at public swimming pools, parks, and in backyards.</a:t>
            </a:r>
            <a:endParaRPr lang="en-US" dirty="0"/>
          </a:p>
        </p:txBody>
      </p:sp>
      <p:sp>
        <p:nvSpPr>
          <p:cNvPr id="4" name="Slide Number Placeholder 3"/>
          <p:cNvSpPr>
            <a:spLocks noGrp="1"/>
          </p:cNvSpPr>
          <p:nvPr>
            <p:ph type="sldNum" sz="quarter" idx="10"/>
          </p:nvPr>
        </p:nvSpPr>
        <p:spPr/>
        <p:txBody>
          <a:bodyPr/>
          <a:lstStyle/>
          <a:p>
            <a:fld id="{740EA9ED-5DBC-924C-93DD-39F1B67B1ADB}" type="slidenum">
              <a:rPr lang="en-US" smtClean="0"/>
              <a:t>3</a:t>
            </a:fld>
            <a:endParaRPr lang="en-US"/>
          </a:p>
        </p:txBody>
      </p:sp>
    </p:spTree>
    <p:extLst>
      <p:ext uri="{BB962C8B-B14F-4D97-AF65-F5344CB8AC3E}">
        <p14:creationId xmlns:p14="http://schemas.microsoft.com/office/powerpoint/2010/main" val="3440423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a:t>
            </a:r>
            <a:r>
              <a:rPr lang="en-US" baseline="0" dirty="0" smtClean="0"/>
              <a:t> region of the US has certain foods that are more popular. For example, in the southern US (where Virginia is located) many people like to eat fried chicken, mashed potatoes, corn, green vegetables, and grits. A food combination that has become very popular in the last few years is to eat fried chicken with waffles!</a:t>
            </a:r>
          </a:p>
          <a:p>
            <a:endParaRPr lang="en-US" baseline="0" dirty="0" smtClean="0"/>
          </a:p>
          <a:p>
            <a:r>
              <a:rPr lang="en-US" baseline="0" dirty="0" smtClean="0"/>
              <a:t>Have you ever tried any of these foods?</a:t>
            </a:r>
            <a:endParaRPr lang="en-US" dirty="0"/>
          </a:p>
        </p:txBody>
      </p:sp>
      <p:sp>
        <p:nvSpPr>
          <p:cNvPr id="4" name="Slide Number Placeholder 3"/>
          <p:cNvSpPr>
            <a:spLocks noGrp="1"/>
          </p:cNvSpPr>
          <p:nvPr>
            <p:ph type="sldNum" sz="quarter" idx="10"/>
          </p:nvPr>
        </p:nvSpPr>
        <p:spPr/>
        <p:txBody>
          <a:bodyPr/>
          <a:lstStyle/>
          <a:p>
            <a:fld id="{740EA9ED-5DBC-924C-93DD-39F1B67B1ADB}" type="slidenum">
              <a:rPr lang="en-US" smtClean="0"/>
              <a:t>4</a:t>
            </a:fld>
            <a:endParaRPr lang="en-US"/>
          </a:p>
        </p:txBody>
      </p:sp>
    </p:spTree>
    <p:extLst>
      <p:ext uri="{BB962C8B-B14F-4D97-AF65-F5344CB8AC3E}">
        <p14:creationId xmlns:p14="http://schemas.microsoft.com/office/powerpoint/2010/main" val="2918460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Popular drinks in the US are Coca-Cola “Coke”, iced</a:t>
            </a:r>
            <a:r>
              <a:rPr lang="en-US" baseline="0" dirty="0" smtClean="0"/>
              <a:t> tea, and Gatorade. </a:t>
            </a:r>
            <a:endParaRPr lang="en-US" dirty="0"/>
          </a:p>
        </p:txBody>
      </p:sp>
      <p:sp>
        <p:nvSpPr>
          <p:cNvPr id="4" name="Slide Number Placeholder 3"/>
          <p:cNvSpPr>
            <a:spLocks noGrp="1"/>
          </p:cNvSpPr>
          <p:nvPr>
            <p:ph type="sldNum" sz="quarter" idx="10"/>
          </p:nvPr>
        </p:nvSpPr>
        <p:spPr/>
        <p:txBody>
          <a:bodyPr/>
          <a:lstStyle/>
          <a:p>
            <a:fld id="{740EA9ED-5DBC-924C-93DD-39F1B67B1ADB}" type="slidenum">
              <a:rPr lang="en-US" smtClean="0"/>
              <a:t>5</a:t>
            </a:fld>
            <a:endParaRPr lang="en-US"/>
          </a:p>
        </p:txBody>
      </p:sp>
    </p:spTree>
    <p:extLst>
      <p:ext uri="{BB962C8B-B14F-4D97-AF65-F5344CB8AC3E}">
        <p14:creationId xmlns:p14="http://schemas.microsoft.com/office/powerpoint/2010/main" val="831335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popular item of clothing</a:t>
            </a:r>
            <a:r>
              <a:rPr lang="en-US" baseline="0" dirty="0" smtClean="0"/>
              <a:t> to wear in the US is jeans.</a:t>
            </a:r>
          </a:p>
          <a:p>
            <a:endParaRPr lang="en-US" baseline="0" dirty="0" smtClean="0"/>
          </a:p>
          <a:p>
            <a:r>
              <a:rPr lang="en-US" baseline="0" dirty="0" smtClean="0"/>
              <a:t>Have you ever heard of cowboy boots? Many people in the US wear these boots when riding horses or working on a farm.</a:t>
            </a:r>
          </a:p>
          <a:p>
            <a:endParaRPr lang="en-US" baseline="0" dirty="0" smtClean="0"/>
          </a:p>
          <a:p>
            <a:r>
              <a:rPr lang="en-US" baseline="0" dirty="0" smtClean="0"/>
              <a:t>Major brands in the US are Levi’s (jeans), Nike (exercise and sports apparel), and Gap (jeans, shirts, jackets, etc.)</a:t>
            </a:r>
            <a:endParaRPr lang="en-US" dirty="0"/>
          </a:p>
        </p:txBody>
      </p:sp>
      <p:sp>
        <p:nvSpPr>
          <p:cNvPr id="4" name="Slide Number Placeholder 3"/>
          <p:cNvSpPr>
            <a:spLocks noGrp="1"/>
          </p:cNvSpPr>
          <p:nvPr>
            <p:ph type="sldNum" sz="quarter" idx="10"/>
          </p:nvPr>
        </p:nvSpPr>
        <p:spPr/>
        <p:txBody>
          <a:bodyPr/>
          <a:lstStyle/>
          <a:p>
            <a:fld id="{740EA9ED-5DBC-924C-93DD-39F1B67B1ADB}" type="slidenum">
              <a:rPr lang="en-US" smtClean="0"/>
              <a:t>6</a:t>
            </a:fld>
            <a:endParaRPr lang="en-US"/>
          </a:p>
        </p:txBody>
      </p:sp>
    </p:spTree>
    <p:extLst>
      <p:ext uri="{BB962C8B-B14F-4D97-AF65-F5344CB8AC3E}">
        <p14:creationId xmlns:p14="http://schemas.microsoft.com/office/powerpoint/2010/main" val="258476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list shows all of the major holidays celebrated nationally in the US. I will teach you more about each one as</a:t>
            </a:r>
            <a:r>
              <a:rPr lang="en-US" baseline="0" dirty="0" smtClean="0"/>
              <a:t> it occurs throughout the year. Are there any holidays on this list you have not heard of before?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40EA9ED-5DBC-924C-93DD-39F1B67B1ADB}" type="slidenum">
              <a:rPr lang="en-US" smtClean="0"/>
              <a:t>7</a:t>
            </a:fld>
            <a:endParaRPr lang="en-US"/>
          </a:p>
        </p:txBody>
      </p:sp>
    </p:spTree>
    <p:extLst>
      <p:ext uri="{BB962C8B-B14F-4D97-AF65-F5344CB8AC3E}">
        <p14:creationId xmlns:p14="http://schemas.microsoft.com/office/powerpoint/2010/main" val="1312805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George Washington was the first President of the US. Abraham Lincoln was the 16</a:t>
            </a:r>
            <a:r>
              <a:rPr lang="en-US" baseline="30000" dirty="0" smtClean="0"/>
              <a:t>th</a:t>
            </a:r>
            <a:r>
              <a:rPr lang="en-US" baseline="0" dirty="0" smtClean="0"/>
              <a:t> President of the US.</a:t>
            </a:r>
            <a:endParaRPr lang="en-US" dirty="0"/>
          </a:p>
        </p:txBody>
      </p:sp>
      <p:sp>
        <p:nvSpPr>
          <p:cNvPr id="4" name="Slide Number Placeholder 3"/>
          <p:cNvSpPr>
            <a:spLocks noGrp="1"/>
          </p:cNvSpPr>
          <p:nvPr>
            <p:ph type="sldNum" sz="quarter" idx="10"/>
          </p:nvPr>
        </p:nvSpPr>
        <p:spPr/>
        <p:txBody>
          <a:bodyPr/>
          <a:lstStyle/>
          <a:p>
            <a:fld id="{740EA9ED-5DBC-924C-93DD-39F1B67B1ADB}" type="slidenum">
              <a:rPr lang="en-US" smtClean="0"/>
              <a:t>9</a:t>
            </a:fld>
            <a:endParaRPr lang="en-US"/>
          </a:p>
        </p:txBody>
      </p:sp>
    </p:spTree>
    <p:extLst>
      <p:ext uri="{BB962C8B-B14F-4D97-AF65-F5344CB8AC3E}">
        <p14:creationId xmlns:p14="http://schemas.microsoft.com/office/powerpoint/2010/main" val="335338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Susan B. Anthony is a famous suffragette.</a:t>
            </a:r>
            <a:r>
              <a:rPr lang="en-US" baseline="0" dirty="0" smtClean="0"/>
              <a:t> She helped women get the right to vote. Rosa Parks is famous for challenging a law that said anyone who wasn’t white had to sit in the back of public buses. She refused to give up her seat at the front of the bus (Civil Rights Movement).</a:t>
            </a:r>
            <a:endParaRPr lang="en-US" dirty="0"/>
          </a:p>
        </p:txBody>
      </p:sp>
      <p:sp>
        <p:nvSpPr>
          <p:cNvPr id="4" name="Slide Number Placeholder 3"/>
          <p:cNvSpPr>
            <a:spLocks noGrp="1"/>
          </p:cNvSpPr>
          <p:nvPr>
            <p:ph type="sldNum" sz="quarter" idx="10"/>
          </p:nvPr>
        </p:nvSpPr>
        <p:spPr/>
        <p:txBody>
          <a:bodyPr/>
          <a:lstStyle/>
          <a:p>
            <a:fld id="{740EA9ED-5DBC-924C-93DD-39F1B67B1ADB}" type="slidenum">
              <a:rPr lang="en-US" smtClean="0"/>
              <a:t>10</a:t>
            </a:fld>
            <a:endParaRPr lang="en-US"/>
          </a:p>
        </p:txBody>
      </p:sp>
    </p:spTree>
    <p:extLst>
      <p:ext uri="{BB962C8B-B14F-4D97-AF65-F5344CB8AC3E}">
        <p14:creationId xmlns:p14="http://schemas.microsoft.com/office/powerpoint/2010/main" val="878929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3CBCD50-F0ED-7644-9206-C831295868ED}" type="datetimeFigureOut">
              <a:rPr lang="en-US" smtClean="0"/>
              <a:t>15/10/15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3970C-BFAD-F548-8B6E-0F1307FCB20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CBCD50-F0ED-7644-9206-C831295868ED}" type="datetimeFigureOut">
              <a:rPr lang="en-US" smtClean="0"/>
              <a:t>15/10/15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3970C-BFAD-F548-8B6E-0F1307FCB20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CBCD50-F0ED-7644-9206-C831295868ED}" type="datetimeFigureOut">
              <a:rPr lang="en-US" smtClean="0"/>
              <a:t>15/10/15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3970C-BFAD-F548-8B6E-0F1307FCB20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CBCD50-F0ED-7644-9206-C831295868ED}" type="datetimeFigureOut">
              <a:rPr lang="en-US" smtClean="0"/>
              <a:t>15/10/15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3970C-BFAD-F548-8B6E-0F1307FCB20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CBCD50-F0ED-7644-9206-C831295868ED}" type="datetimeFigureOut">
              <a:rPr lang="en-US" smtClean="0"/>
              <a:t>15/10/15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3970C-BFAD-F548-8B6E-0F1307FCB20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3CBCD50-F0ED-7644-9206-C831295868ED}" type="datetimeFigureOut">
              <a:rPr lang="en-US" smtClean="0"/>
              <a:t>15/10/15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83970C-BFAD-F548-8B6E-0F1307FCB20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CBCD50-F0ED-7644-9206-C831295868ED}" type="datetimeFigureOut">
              <a:rPr lang="en-US" smtClean="0"/>
              <a:t>15/10/15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83970C-BFAD-F548-8B6E-0F1307FCB20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CBCD50-F0ED-7644-9206-C831295868ED}" type="datetimeFigureOut">
              <a:rPr lang="en-US" smtClean="0"/>
              <a:t>15/10/15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83970C-BFAD-F548-8B6E-0F1307FCB20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CBCD50-F0ED-7644-9206-C831295868ED}" type="datetimeFigureOut">
              <a:rPr lang="en-US" smtClean="0"/>
              <a:t>15/10/15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83970C-BFAD-F548-8B6E-0F1307FCB20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CBCD50-F0ED-7644-9206-C831295868ED}" type="datetimeFigureOut">
              <a:rPr lang="en-US" smtClean="0"/>
              <a:t>15/10/15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83970C-BFAD-F548-8B6E-0F1307FCB20B}"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D3CBCD50-F0ED-7644-9206-C831295868ED}" type="datetimeFigureOut">
              <a:rPr lang="en-US" smtClean="0"/>
              <a:t>15/10/15</a:t>
            </a:fld>
            <a:endParaRPr lang="en-US"/>
          </a:p>
        </p:txBody>
      </p:sp>
      <p:sp>
        <p:nvSpPr>
          <p:cNvPr id="9" name="Slide Number Placeholder 8"/>
          <p:cNvSpPr>
            <a:spLocks noGrp="1"/>
          </p:cNvSpPr>
          <p:nvPr>
            <p:ph type="sldNum" sz="quarter" idx="11"/>
          </p:nvPr>
        </p:nvSpPr>
        <p:spPr/>
        <p:txBody>
          <a:bodyPr/>
          <a:lstStyle/>
          <a:p>
            <a:fld id="{8583970C-BFAD-F548-8B6E-0F1307FCB20B}"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8583970C-BFAD-F548-8B6E-0F1307FCB20B}"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D3CBCD50-F0ED-7644-9206-C831295868ED}" type="datetimeFigureOut">
              <a:rPr lang="en-US" smtClean="0"/>
              <a:t>15/10/15</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7.jp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g"/><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2.jpg"/></Relationships>
</file>

<file path=ppt/slides/_rels/slide15.xml.rels><?xml version="1.0" encoding="UTF-8" standalone="yes"?>
<Relationships xmlns="http://schemas.openxmlformats.org/package/2006/relationships"><Relationship Id="rId3" Type="http://schemas.openxmlformats.org/officeDocument/2006/relationships/image" Target="../media/image33.jpg"/><Relationship Id="rId4" Type="http://schemas.openxmlformats.org/officeDocument/2006/relationships/image" Target="../media/image34.jpg"/><Relationship Id="rId5" Type="http://schemas.openxmlformats.org/officeDocument/2006/relationships/image" Target="../media/image35.jp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4" Type="http://schemas.openxmlformats.org/officeDocument/2006/relationships/image" Target="../media/image37.jpeg"/><Relationship Id="rId5" Type="http://schemas.openxmlformats.org/officeDocument/2006/relationships/image" Target="../media/image38.jpg"/><Relationship Id="rId6" Type="http://schemas.openxmlformats.org/officeDocument/2006/relationships/image" Target="../media/image39.jp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g"/><Relationship Id="rId4" Type="http://schemas.openxmlformats.org/officeDocument/2006/relationships/image" Target="../media/image41.jpeg"/><Relationship Id="rId5" Type="http://schemas.openxmlformats.org/officeDocument/2006/relationships/image" Target="../media/image42.jp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g"/><Relationship Id="rId6"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g"/><Relationship Id="rId5" Type="http://schemas.openxmlformats.org/officeDocument/2006/relationships/image" Target="../media/image16.jpg"/><Relationship Id="rId6" Type="http://schemas.openxmlformats.org/officeDocument/2006/relationships/image" Target="../media/image17.jpg"/><Relationship Id="rId7"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 Id="rId3"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4.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7351" y="529642"/>
            <a:ext cx="7543800" cy="2593975"/>
          </a:xfrm>
        </p:spPr>
        <p:txBody>
          <a:bodyPr/>
          <a:lstStyle/>
          <a:p>
            <a:pPr algn="ctr"/>
            <a:r>
              <a:rPr lang="en-US" dirty="0" smtClean="0"/>
              <a:t>CULTURAL ICONS</a:t>
            </a:r>
            <a:br>
              <a:rPr lang="en-US" dirty="0" smtClean="0"/>
            </a:br>
            <a:r>
              <a:rPr lang="en-US" sz="4400" dirty="0" smtClean="0"/>
              <a:t>United States of America</a:t>
            </a:r>
            <a:endParaRPr lang="en-US" sz="4400" dirty="0"/>
          </a:p>
        </p:txBody>
      </p:sp>
      <p:pic>
        <p:nvPicPr>
          <p:cNvPr id="4" name="Picture 3" descr="1024px-Flag_of_the_United_States.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3638" y="3711485"/>
            <a:ext cx="4227277" cy="2225100"/>
          </a:xfrm>
          <a:prstGeom prst="rect">
            <a:avLst/>
          </a:prstGeom>
        </p:spPr>
      </p:pic>
    </p:spTree>
    <p:extLst>
      <p:ext uri="{BB962C8B-B14F-4D97-AF65-F5344CB8AC3E}">
        <p14:creationId xmlns:p14="http://schemas.microsoft.com/office/powerpoint/2010/main" val="168904203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1143000"/>
          </a:xfrm>
        </p:spPr>
        <p:txBody>
          <a:bodyPr/>
          <a:lstStyle/>
          <a:p>
            <a:pPr algn="ctr"/>
            <a:r>
              <a:rPr lang="en-US" dirty="0" smtClean="0"/>
              <a:t>Historical Figures</a:t>
            </a:r>
            <a:endParaRPr lang="en-US" dirty="0"/>
          </a:p>
        </p:txBody>
      </p:sp>
      <p:pic>
        <p:nvPicPr>
          <p:cNvPr id="4" name="Picture 3" descr="download (5).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908" y="1368988"/>
            <a:ext cx="3876149" cy="4640400"/>
          </a:xfrm>
          <a:prstGeom prst="rect">
            <a:avLst/>
          </a:prstGeom>
        </p:spPr>
      </p:pic>
      <p:sp>
        <p:nvSpPr>
          <p:cNvPr id="6" name="TextBox 5"/>
          <p:cNvSpPr txBox="1"/>
          <p:nvPr/>
        </p:nvSpPr>
        <p:spPr>
          <a:xfrm>
            <a:off x="263908" y="6096335"/>
            <a:ext cx="3781822" cy="369332"/>
          </a:xfrm>
          <a:prstGeom prst="rect">
            <a:avLst/>
          </a:prstGeom>
          <a:noFill/>
        </p:spPr>
        <p:txBody>
          <a:bodyPr wrap="square" rtlCol="0">
            <a:spAutoFit/>
          </a:bodyPr>
          <a:lstStyle/>
          <a:p>
            <a:pPr algn="ctr"/>
            <a:r>
              <a:rPr lang="en-US" dirty="0" smtClean="0"/>
              <a:t>Susan B. Anthony</a:t>
            </a:r>
            <a:endParaRPr lang="en-US" dirty="0"/>
          </a:p>
        </p:txBody>
      </p:sp>
      <p:sp>
        <p:nvSpPr>
          <p:cNvPr id="7" name="TextBox 6"/>
          <p:cNvSpPr txBox="1"/>
          <p:nvPr/>
        </p:nvSpPr>
        <p:spPr>
          <a:xfrm>
            <a:off x="4465303" y="6096335"/>
            <a:ext cx="3781822" cy="369332"/>
          </a:xfrm>
          <a:prstGeom prst="rect">
            <a:avLst/>
          </a:prstGeom>
          <a:noFill/>
        </p:spPr>
        <p:txBody>
          <a:bodyPr wrap="square" rtlCol="0">
            <a:spAutoFit/>
          </a:bodyPr>
          <a:lstStyle/>
          <a:p>
            <a:pPr algn="ctr"/>
            <a:r>
              <a:rPr lang="en-US" dirty="0" smtClean="0"/>
              <a:t>Rosa Parks</a:t>
            </a:r>
            <a:endParaRPr lang="en-US" dirty="0"/>
          </a:p>
        </p:txBody>
      </p:sp>
      <p:pic>
        <p:nvPicPr>
          <p:cNvPr id="8" name="Picture 7" descr="1000509261001_2119569664001_Rosa-Parks-Legac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5410" y="1368988"/>
            <a:ext cx="3981715" cy="4640400"/>
          </a:xfrm>
          <a:prstGeom prst="rect">
            <a:avLst/>
          </a:prstGeom>
        </p:spPr>
      </p:pic>
    </p:spTree>
    <p:extLst>
      <p:ext uri="{BB962C8B-B14F-4D97-AF65-F5344CB8AC3E}">
        <p14:creationId xmlns:p14="http://schemas.microsoft.com/office/powerpoint/2010/main" val="75658229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10"/>
            <a:ext cx="7620000" cy="1143000"/>
          </a:xfrm>
        </p:spPr>
        <p:txBody>
          <a:bodyPr/>
          <a:lstStyle/>
          <a:p>
            <a:pPr algn="ctr"/>
            <a:r>
              <a:rPr lang="en-US" dirty="0" smtClean="0"/>
              <a:t>Historical Figures</a:t>
            </a:r>
            <a:endParaRPr lang="en-US" dirty="0"/>
          </a:p>
        </p:txBody>
      </p:sp>
      <p:sp>
        <p:nvSpPr>
          <p:cNvPr id="5" name="TextBox 4"/>
          <p:cNvSpPr txBox="1"/>
          <p:nvPr/>
        </p:nvSpPr>
        <p:spPr>
          <a:xfrm>
            <a:off x="2327062" y="6308214"/>
            <a:ext cx="3781822" cy="369332"/>
          </a:xfrm>
          <a:prstGeom prst="rect">
            <a:avLst/>
          </a:prstGeom>
          <a:noFill/>
        </p:spPr>
        <p:txBody>
          <a:bodyPr wrap="square" rtlCol="0">
            <a:spAutoFit/>
          </a:bodyPr>
          <a:lstStyle/>
          <a:p>
            <a:pPr algn="ctr"/>
            <a:r>
              <a:rPr lang="en-US" dirty="0" smtClean="0"/>
              <a:t>Barack Obama</a:t>
            </a:r>
            <a:endParaRPr lang="en-US" dirty="0"/>
          </a:p>
        </p:txBody>
      </p:sp>
      <p:pic>
        <p:nvPicPr>
          <p:cNvPr id="6" name="Picture 5" descr="800px-President_Barack_Obam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7062" y="1153710"/>
            <a:ext cx="4146585" cy="5178048"/>
          </a:xfrm>
          <a:prstGeom prst="rect">
            <a:avLst/>
          </a:prstGeom>
        </p:spPr>
      </p:pic>
    </p:spTree>
    <p:extLst>
      <p:ext uri="{BB962C8B-B14F-4D97-AF65-F5344CB8AC3E}">
        <p14:creationId xmlns:p14="http://schemas.microsoft.com/office/powerpoint/2010/main" val="68844288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02"/>
            <a:ext cx="7620000" cy="1143000"/>
          </a:xfrm>
        </p:spPr>
        <p:txBody>
          <a:bodyPr/>
          <a:lstStyle/>
          <a:p>
            <a:pPr algn="ctr"/>
            <a:r>
              <a:rPr lang="en-US" dirty="0" smtClean="0"/>
              <a:t>Monuments</a:t>
            </a:r>
            <a:endParaRPr lang="en-US" dirty="0"/>
          </a:p>
        </p:txBody>
      </p:sp>
      <p:pic>
        <p:nvPicPr>
          <p:cNvPr id="4" name="Picture 3" descr="Capital-WashingtonMonument-Lincoln-credit_Jake_McGui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724196"/>
            <a:ext cx="3630962" cy="2742464"/>
          </a:xfrm>
          <a:prstGeom prst="rect">
            <a:avLst/>
          </a:prstGeom>
        </p:spPr>
      </p:pic>
      <p:pic>
        <p:nvPicPr>
          <p:cNvPr id="6" name="Picture 5" descr="download (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191502"/>
            <a:ext cx="3630962" cy="2463800"/>
          </a:xfrm>
          <a:prstGeom prst="rect">
            <a:avLst/>
          </a:prstGeom>
        </p:spPr>
      </p:pic>
      <p:pic>
        <p:nvPicPr>
          <p:cNvPr id="7" name="Picture 6" descr="libert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4682" y="1191502"/>
            <a:ext cx="3702518" cy="5275158"/>
          </a:xfrm>
          <a:prstGeom prst="rect">
            <a:avLst/>
          </a:prstGeom>
        </p:spPr>
      </p:pic>
    </p:spTree>
    <p:extLst>
      <p:ext uri="{BB962C8B-B14F-4D97-AF65-F5344CB8AC3E}">
        <p14:creationId xmlns:p14="http://schemas.microsoft.com/office/powerpoint/2010/main" val="111558022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674"/>
            <a:ext cx="7620000" cy="1143000"/>
          </a:xfrm>
        </p:spPr>
        <p:txBody>
          <a:bodyPr/>
          <a:lstStyle/>
          <a:p>
            <a:pPr algn="ctr"/>
            <a:r>
              <a:rPr lang="en-US" dirty="0" smtClean="0"/>
              <a:t>Money</a:t>
            </a:r>
            <a:endParaRPr lang="en-US" dirty="0"/>
          </a:p>
        </p:txBody>
      </p:sp>
      <p:pic>
        <p:nvPicPr>
          <p:cNvPr id="6" name="Picture 5" descr="us_currency-1246rx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115" y="1795242"/>
            <a:ext cx="6218331" cy="4539025"/>
          </a:xfrm>
          <a:prstGeom prst="rect">
            <a:avLst/>
          </a:prstGeom>
        </p:spPr>
      </p:pic>
      <p:sp>
        <p:nvSpPr>
          <p:cNvPr id="7" name="TextBox 6"/>
          <p:cNvSpPr txBox="1"/>
          <p:nvPr/>
        </p:nvSpPr>
        <p:spPr>
          <a:xfrm>
            <a:off x="2111265" y="1170205"/>
            <a:ext cx="4255516" cy="461665"/>
          </a:xfrm>
          <a:prstGeom prst="rect">
            <a:avLst/>
          </a:prstGeom>
          <a:noFill/>
        </p:spPr>
        <p:txBody>
          <a:bodyPr wrap="square" rtlCol="0">
            <a:spAutoFit/>
          </a:bodyPr>
          <a:lstStyle/>
          <a:p>
            <a:pPr algn="ctr"/>
            <a:r>
              <a:rPr lang="en-US" sz="2400" dirty="0" smtClean="0"/>
              <a:t>Paper “Cash”</a:t>
            </a:r>
            <a:endParaRPr lang="en-US" sz="2400" dirty="0"/>
          </a:p>
        </p:txBody>
      </p:sp>
    </p:spTree>
    <p:extLst>
      <p:ext uri="{BB962C8B-B14F-4D97-AF65-F5344CB8AC3E}">
        <p14:creationId xmlns:p14="http://schemas.microsoft.com/office/powerpoint/2010/main" val="284474253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10"/>
            <a:ext cx="7620000" cy="1143000"/>
          </a:xfrm>
        </p:spPr>
        <p:txBody>
          <a:bodyPr/>
          <a:lstStyle/>
          <a:p>
            <a:pPr algn="ctr"/>
            <a:r>
              <a:rPr lang="en-US" dirty="0" smtClean="0"/>
              <a:t>Money</a:t>
            </a:r>
            <a:endParaRPr lang="en-US" dirty="0"/>
          </a:p>
        </p:txBody>
      </p:sp>
      <p:sp>
        <p:nvSpPr>
          <p:cNvPr id="5" name="TextBox 4"/>
          <p:cNvSpPr txBox="1"/>
          <p:nvPr/>
        </p:nvSpPr>
        <p:spPr>
          <a:xfrm>
            <a:off x="2127759" y="1119849"/>
            <a:ext cx="4255516" cy="461665"/>
          </a:xfrm>
          <a:prstGeom prst="rect">
            <a:avLst/>
          </a:prstGeom>
          <a:noFill/>
        </p:spPr>
        <p:txBody>
          <a:bodyPr wrap="square" rtlCol="0">
            <a:spAutoFit/>
          </a:bodyPr>
          <a:lstStyle/>
          <a:p>
            <a:pPr algn="ctr"/>
            <a:r>
              <a:rPr lang="en-US" sz="2400" dirty="0" smtClean="0"/>
              <a:t>Coins “Change”</a:t>
            </a:r>
            <a:endParaRPr lang="en-US" sz="2400" dirty="0"/>
          </a:p>
        </p:txBody>
      </p:sp>
      <p:pic>
        <p:nvPicPr>
          <p:cNvPr id="6" name="Picture 5" descr="istock_000007300979xsma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195" y="1980834"/>
            <a:ext cx="6894597" cy="3561731"/>
          </a:xfrm>
          <a:prstGeom prst="rect">
            <a:avLst/>
          </a:prstGeom>
        </p:spPr>
      </p:pic>
    </p:spTree>
    <p:extLst>
      <p:ext uri="{BB962C8B-B14F-4D97-AF65-F5344CB8AC3E}">
        <p14:creationId xmlns:p14="http://schemas.microsoft.com/office/powerpoint/2010/main" val="139757552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1143000"/>
          </a:xfrm>
        </p:spPr>
        <p:txBody>
          <a:bodyPr/>
          <a:lstStyle/>
          <a:p>
            <a:pPr algn="ctr"/>
            <a:r>
              <a:rPr lang="en-US" dirty="0" smtClean="0"/>
              <a:t>Sports</a:t>
            </a:r>
            <a:endParaRPr lang="en-US" dirty="0"/>
          </a:p>
        </p:txBody>
      </p:sp>
      <p:pic>
        <p:nvPicPr>
          <p:cNvPr id="6" name="Picture 5" descr="Baseba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184" y="1547773"/>
            <a:ext cx="2742513" cy="2255071"/>
          </a:xfrm>
          <a:prstGeom prst="rect">
            <a:avLst/>
          </a:prstGeom>
        </p:spPr>
      </p:pic>
      <p:pic>
        <p:nvPicPr>
          <p:cNvPr id="7" name="Picture 6" descr="americanfootbal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184" y="4014569"/>
            <a:ext cx="2742513" cy="2255071"/>
          </a:xfrm>
          <a:prstGeom prst="rect">
            <a:avLst/>
          </a:prstGeom>
        </p:spPr>
      </p:pic>
      <p:pic>
        <p:nvPicPr>
          <p:cNvPr id="8" name="Picture 7" descr="tailgatee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5014" y="2151731"/>
            <a:ext cx="4958296" cy="3302225"/>
          </a:xfrm>
          <a:prstGeom prst="rect">
            <a:avLst/>
          </a:prstGeom>
        </p:spPr>
      </p:pic>
    </p:spTree>
    <p:extLst>
      <p:ext uri="{BB962C8B-B14F-4D97-AF65-F5344CB8AC3E}">
        <p14:creationId xmlns:p14="http://schemas.microsoft.com/office/powerpoint/2010/main" val="107701024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466"/>
            <a:ext cx="7620000" cy="1143000"/>
          </a:xfrm>
        </p:spPr>
        <p:txBody>
          <a:bodyPr/>
          <a:lstStyle/>
          <a:p>
            <a:pPr algn="ctr"/>
            <a:r>
              <a:rPr lang="en-US" dirty="0" smtClean="0"/>
              <a:t>Stores</a:t>
            </a:r>
            <a:endParaRPr lang="en-US" dirty="0"/>
          </a:p>
        </p:txBody>
      </p:sp>
      <p:pic>
        <p:nvPicPr>
          <p:cNvPr id="4" name="Picture 3" descr="24-hours-in-walmar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0400" y="1379466"/>
            <a:ext cx="3826208" cy="2628938"/>
          </a:xfrm>
          <a:prstGeom prst="rect">
            <a:avLst/>
          </a:prstGeom>
        </p:spPr>
      </p:pic>
      <p:pic>
        <p:nvPicPr>
          <p:cNvPr id="6" name="Picture 5" descr="top-10-us-shopping-malls-gelleria.rend.tccom.616.462.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920" y="1379467"/>
            <a:ext cx="4023337" cy="2628938"/>
          </a:xfrm>
          <a:prstGeom prst="rect">
            <a:avLst/>
          </a:prstGeom>
        </p:spPr>
      </p:pic>
      <p:pic>
        <p:nvPicPr>
          <p:cNvPr id="9" name="Picture 8" descr="25e190afedb2ab7cb83f7dc0b68c25e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920" y="4101405"/>
            <a:ext cx="4023337" cy="2463800"/>
          </a:xfrm>
          <a:prstGeom prst="rect">
            <a:avLst/>
          </a:prstGeom>
        </p:spPr>
      </p:pic>
      <p:pic>
        <p:nvPicPr>
          <p:cNvPr id="10" name="Picture 9" descr="farmers-market-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70400" y="4101405"/>
            <a:ext cx="3826208" cy="2463800"/>
          </a:xfrm>
          <a:prstGeom prst="rect">
            <a:avLst/>
          </a:prstGeom>
        </p:spPr>
      </p:pic>
    </p:spTree>
    <p:extLst>
      <p:ext uri="{BB962C8B-B14F-4D97-AF65-F5344CB8AC3E}">
        <p14:creationId xmlns:p14="http://schemas.microsoft.com/office/powerpoint/2010/main" val="238214967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692"/>
            <a:ext cx="7620000" cy="1143000"/>
          </a:xfrm>
        </p:spPr>
        <p:txBody>
          <a:bodyPr/>
          <a:lstStyle/>
          <a:p>
            <a:pPr algn="ctr"/>
            <a:r>
              <a:rPr lang="en-US" dirty="0" smtClean="0"/>
              <a:t>Transportation</a:t>
            </a:r>
            <a:endParaRPr lang="en-US" dirty="0"/>
          </a:p>
        </p:txBody>
      </p:sp>
      <p:pic>
        <p:nvPicPr>
          <p:cNvPr id="5" name="Picture 4" descr="GMC-SUV.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219692"/>
            <a:ext cx="3696888" cy="2156518"/>
          </a:xfrm>
          <a:prstGeom prst="rect">
            <a:avLst/>
          </a:prstGeom>
        </p:spPr>
      </p:pic>
      <p:pic>
        <p:nvPicPr>
          <p:cNvPr id="8" name="Picture 7" descr="download (12).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7879" y="1242610"/>
            <a:ext cx="3797300" cy="2133600"/>
          </a:xfrm>
          <a:prstGeom prst="rect">
            <a:avLst/>
          </a:prstGeom>
        </p:spPr>
      </p:pic>
      <p:pic>
        <p:nvPicPr>
          <p:cNvPr id="9" name="Picture 8" descr="I-95+Near+Dale+City+11211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8246" y="3500741"/>
            <a:ext cx="5231684" cy="3175808"/>
          </a:xfrm>
          <a:prstGeom prst="rect">
            <a:avLst/>
          </a:prstGeom>
        </p:spPr>
      </p:pic>
    </p:spTree>
    <p:extLst>
      <p:ext uri="{BB962C8B-B14F-4D97-AF65-F5344CB8AC3E}">
        <p14:creationId xmlns:p14="http://schemas.microsoft.com/office/powerpoint/2010/main" val="385273394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52043"/>
            <a:ext cx="7620000" cy="1143000"/>
          </a:xfrm>
        </p:spPr>
        <p:txBody>
          <a:bodyPr/>
          <a:lstStyle/>
          <a:p>
            <a:pPr algn="ctr"/>
            <a:r>
              <a:rPr lang="en-US" dirty="0" smtClean="0"/>
              <a:t>QUESTIONS?</a:t>
            </a:r>
            <a:endParaRPr lang="en-US" dirty="0"/>
          </a:p>
        </p:txBody>
      </p:sp>
    </p:spTree>
    <p:extLst>
      <p:ext uri="{BB962C8B-B14F-4D97-AF65-F5344CB8AC3E}">
        <p14:creationId xmlns:p14="http://schemas.microsoft.com/office/powerpoint/2010/main" val="10429893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9888"/>
            <a:ext cx="7620000" cy="1143000"/>
          </a:xfrm>
        </p:spPr>
        <p:txBody>
          <a:bodyPr/>
          <a:lstStyle/>
          <a:p>
            <a:r>
              <a:rPr lang="en-US" dirty="0" smtClean="0"/>
              <a:t>Cultural Icons - USA</a:t>
            </a:r>
            <a:endParaRPr lang="en-US" dirty="0"/>
          </a:p>
        </p:txBody>
      </p:sp>
      <p:sp>
        <p:nvSpPr>
          <p:cNvPr id="3" name="Content Placeholder 2"/>
          <p:cNvSpPr>
            <a:spLocks noGrp="1"/>
          </p:cNvSpPr>
          <p:nvPr>
            <p:ph idx="1"/>
          </p:nvPr>
        </p:nvSpPr>
        <p:spPr>
          <a:xfrm>
            <a:off x="999297" y="1523372"/>
            <a:ext cx="3879569" cy="4800600"/>
          </a:xfrm>
        </p:spPr>
        <p:txBody>
          <a:bodyPr>
            <a:normAutofit lnSpcReduction="10000"/>
          </a:bodyPr>
          <a:lstStyle/>
          <a:p>
            <a:r>
              <a:rPr lang="en-US" sz="2800" dirty="0" smtClean="0"/>
              <a:t>Food</a:t>
            </a:r>
          </a:p>
          <a:p>
            <a:r>
              <a:rPr lang="en-US" sz="2800" dirty="0" smtClean="0"/>
              <a:t>Fashion</a:t>
            </a:r>
          </a:p>
          <a:p>
            <a:r>
              <a:rPr lang="en-US" sz="2800" dirty="0" smtClean="0"/>
              <a:t>Holidays</a:t>
            </a:r>
          </a:p>
          <a:p>
            <a:r>
              <a:rPr lang="en-US" sz="2800" dirty="0" smtClean="0"/>
              <a:t>Historical Figures</a:t>
            </a:r>
          </a:p>
          <a:p>
            <a:r>
              <a:rPr lang="en-US" sz="2800" dirty="0" smtClean="0"/>
              <a:t>Monuments</a:t>
            </a:r>
          </a:p>
          <a:p>
            <a:r>
              <a:rPr lang="en-US" sz="2800" dirty="0" smtClean="0"/>
              <a:t>Money</a:t>
            </a:r>
          </a:p>
          <a:p>
            <a:r>
              <a:rPr lang="en-US" sz="2800" dirty="0" smtClean="0"/>
              <a:t>Sports</a:t>
            </a:r>
          </a:p>
          <a:p>
            <a:r>
              <a:rPr lang="en-US" sz="2800" dirty="0" smtClean="0"/>
              <a:t>Stores</a:t>
            </a:r>
          </a:p>
          <a:p>
            <a:r>
              <a:rPr lang="en-US" sz="2800" dirty="0" smtClean="0"/>
              <a:t>Transportation</a:t>
            </a:r>
          </a:p>
          <a:p>
            <a:r>
              <a:rPr lang="en-US" sz="2800" dirty="0" smtClean="0"/>
              <a:t>Questions</a:t>
            </a:r>
          </a:p>
        </p:txBody>
      </p:sp>
    </p:spTree>
    <p:extLst>
      <p:ext uri="{BB962C8B-B14F-4D97-AF65-F5344CB8AC3E}">
        <p14:creationId xmlns:p14="http://schemas.microsoft.com/office/powerpoint/2010/main" val="352320720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10"/>
            <a:ext cx="7620000" cy="1143000"/>
          </a:xfrm>
        </p:spPr>
        <p:txBody>
          <a:bodyPr/>
          <a:lstStyle/>
          <a:p>
            <a:pPr algn="ctr"/>
            <a:r>
              <a:rPr lang="en-US" dirty="0" smtClean="0"/>
              <a:t>Food</a:t>
            </a:r>
            <a:endParaRPr lang="en-US" dirty="0"/>
          </a:p>
        </p:txBody>
      </p:sp>
      <p:pic>
        <p:nvPicPr>
          <p:cNvPr id="6" name="Picture 5" descr="barbecue-supplies-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5363" y="1153710"/>
            <a:ext cx="3601837" cy="2609861"/>
          </a:xfrm>
          <a:prstGeom prst="rect">
            <a:avLst/>
          </a:prstGeom>
        </p:spPr>
      </p:pic>
      <p:pic>
        <p:nvPicPr>
          <p:cNvPr id="5" name="Picture 4" descr="picnic-table-loaded-with-summer-food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153710"/>
            <a:ext cx="3815284" cy="2609862"/>
          </a:xfrm>
          <a:prstGeom prst="rect">
            <a:avLst/>
          </a:prstGeom>
        </p:spPr>
      </p:pic>
      <p:pic>
        <p:nvPicPr>
          <p:cNvPr id="8" name="Picture 7" descr="download (2).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5362" y="4000500"/>
            <a:ext cx="3601837" cy="2496650"/>
          </a:xfrm>
          <a:prstGeom prst="rect">
            <a:avLst/>
          </a:prstGeom>
        </p:spPr>
      </p:pic>
      <p:pic>
        <p:nvPicPr>
          <p:cNvPr id="10" name="Picture 9" descr="download (3).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4000500"/>
            <a:ext cx="3815284" cy="2496650"/>
          </a:xfrm>
          <a:prstGeom prst="rect">
            <a:avLst/>
          </a:prstGeom>
        </p:spPr>
      </p:pic>
    </p:spTree>
    <p:extLst>
      <p:ext uri="{BB962C8B-B14F-4D97-AF65-F5344CB8AC3E}">
        <p14:creationId xmlns:p14="http://schemas.microsoft.com/office/powerpoint/2010/main" val="370919455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206"/>
            <a:ext cx="7620000" cy="1143000"/>
          </a:xfrm>
        </p:spPr>
        <p:txBody>
          <a:bodyPr/>
          <a:lstStyle/>
          <a:p>
            <a:pPr algn="ctr"/>
            <a:r>
              <a:rPr lang="en-US" dirty="0" smtClean="0"/>
              <a:t>Food</a:t>
            </a:r>
            <a:endParaRPr lang="en-US" dirty="0"/>
          </a:p>
        </p:txBody>
      </p:sp>
      <p:pic>
        <p:nvPicPr>
          <p:cNvPr id="4" name="Picture 3" descr="download (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162125"/>
            <a:ext cx="3616880" cy="2324100"/>
          </a:xfrm>
          <a:prstGeom prst="rect">
            <a:avLst/>
          </a:prstGeom>
        </p:spPr>
      </p:pic>
      <p:pic>
        <p:nvPicPr>
          <p:cNvPr id="5" name="Picture 4" descr="download.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7471" y="4162125"/>
            <a:ext cx="3689729" cy="2324100"/>
          </a:xfrm>
          <a:prstGeom prst="rect">
            <a:avLst/>
          </a:prstGeom>
        </p:spPr>
      </p:pic>
      <p:pic>
        <p:nvPicPr>
          <p:cNvPr id="6" name="Picture 5" descr="mashed-potatoe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7471" y="1566099"/>
            <a:ext cx="3689729" cy="2463800"/>
          </a:xfrm>
          <a:prstGeom prst="rect">
            <a:avLst/>
          </a:prstGeom>
        </p:spPr>
      </p:pic>
      <p:pic>
        <p:nvPicPr>
          <p:cNvPr id="7" name="Picture 6" descr="images.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1566098"/>
            <a:ext cx="3616880" cy="2463800"/>
          </a:xfrm>
          <a:prstGeom prst="rect">
            <a:avLst/>
          </a:prstGeom>
        </p:spPr>
      </p:pic>
      <p:sp>
        <p:nvSpPr>
          <p:cNvPr id="8" name="TextBox 7"/>
          <p:cNvSpPr txBox="1"/>
          <p:nvPr/>
        </p:nvSpPr>
        <p:spPr>
          <a:xfrm>
            <a:off x="2061782" y="939373"/>
            <a:ext cx="4255516" cy="461665"/>
          </a:xfrm>
          <a:prstGeom prst="rect">
            <a:avLst/>
          </a:prstGeom>
          <a:noFill/>
        </p:spPr>
        <p:txBody>
          <a:bodyPr wrap="square" rtlCol="0">
            <a:spAutoFit/>
          </a:bodyPr>
          <a:lstStyle/>
          <a:p>
            <a:pPr algn="ctr"/>
            <a:r>
              <a:rPr lang="en-US" sz="2400" dirty="0" smtClean="0"/>
              <a:t>Southern United States</a:t>
            </a:r>
            <a:endParaRPr lang="en-US" sz="2400" dirty="0"/>
          </a:p>
        </p:txBody>
      </p:sp>
    </p:spTree>
    <p:extLst>
      <p:ext uri="{BB962C8B-B14F-4D97-AF65-F5344CB8AC3E}">
        <p14:creationId xmlns:p14="http://schemas.microsoft.com/office/powerpoint/2010/main" val="413775417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5862"/>
            <a:ext cx="7620000" cy="1143000"/>
          </a:xfrm>
        </p:spPr>
        <p:txBody>
          <a:bodyPr/>
          <a:lstStyle/>
          <a:p>
            <a:pPr algn="ctr"/>
            <a:r>
              <a:rPr lang="en-US" dirty="0" smtClean="0"/>
              <a:t>Drinks</a:t>
            </a:r>
            <a:endParaRPr lang="en-US" dirty="0"/>
          </a:p>
        </p:txBody>
      </p:sp>
      <p:pic>
        <p:nvPicPr>
          <p:cNvPr id="5" name="Picture 4" descr="can-of-Coca-Col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884" y="2025888"/>
            <a:ext cx="2589597" cy="3021197"/>
          </a:xfrm>
          <a:prstGeom prst="rect">
            <a:avLst/>
          </a:prstGeom>
        </p:spPr>
      </p:pic>
      <p:pic>
        <p:nvPicPr>
          <p:cNvPr id="6" name="Picture 5" descr="shutterstock-10-28866091412-original-web.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5481" y="1853953"/>
            <a:ext cx="2457690" cy="3618125"/>
          </a:xfrm>
          <a:prstGeom prst="rect">
            <a:avLst/>
          </a:prstGeom>
        </p:spPr>
      </p:pic>
      <p:pic>
        <p:nvPicPr>
          <p:cNvPr id="9" name="Picture 8" descr="UUC214.zoom.b.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8403" y="1853953"/>
            <a:ext cx="1929770" cy="3686077"/>
          </a:xfrm>
          <a:prstGeom prst="rect">
            <a:avLst/>
          </a:prstGeom>
        </p:spPr>
      </p:pic>
    </p:spTree>
    <p:extLst>
      <p:ext uri="{BB962C8B-B14F-4D97-AF65-F5344CB8AC3E}">
        <p14:creationId xmlns:p14="http://schemas.microsoft.com/office/powerpoint/2010/main" val="362417775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701"/>
            <a:ext cx="7620000" cy="1143000"/>
          </a:xfrm>
        </p:spPr>
        <p:txBody>
          <a:bodyPr/>
          <a:lstStyle/>
          <a:p>
            <a:pPr algn="ctr"/>
            <a:r>
              <a:rPr lang="en-US" dirty="0" smtClean="0"/>
              <a:t>Fashion</a:t>
            </a:r>
            <a:endParaRPr lang="en-US" dirty="0"/>
          </a:p>
        </p:txBody>
      </p:sp>
      <p:pic>
        <p:nvPicPr>
          <p:cNvPr id="4" name="Picture 3" descr="280526_main.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0144" y="1348789"/>
            <a:ext cx="2688562" cy="2688562"/>
          </a:xfrm>
          <a:prstGeom prst="rect">
            <a:avLst/>
          </a:prstGeom>
        </p:spPr>
      </p:pic>
      <p:pic>
        <p:nvPicPr>
          <p:cNvPr id="5" name="Picture 4" descr="Cowboy-Boot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8909" y="1348789"/>
            <a:ext cx="3320327" cy="2490246"/>
          </a:xfrm>
          <a:prstGeom prst="rect">
            <a:avLst/>
          </a:prstGeom>
        </p:spPr>
      </p:pic>
      <p:pic>
        <p:nvPicPr>
          <p:cNvPr id="6" name="Picture 5" descr="Old_Nike_log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20200" y="4209633"/>
            <a:ext cx="2038873" cy="2038873"/>
          </a:xfrm>
          <a:prstGeom prst="rect">
            <a:avLst/>
          </a:prstGeom>
        </p:spPr>
      </p:pic>
      <p:pic>
        <p:nvPicPr>
          <p:cNvPr id="7" name="Picture 6" descr="photo.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73499" y="4209633"/>
            <a:ext cx="2276650" cy="2038873"/>
          </a:xfrm>
          <a:prstGeom prst="rect">
            <a:avLst/>
          </a:prstGeom>
        </p:spPr>
      </p:pic>
      <p:pic>
        <p:nvPicPr>
          <p:cNvPr id="8" name="Picture 7" descr="brand_levis_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9093" y="4438126"/>
            <a:ext cx="3256654" cy="1404528"/>
          </a:xfrm>
          <a:prstGeom prst="rect">
            <a:avLst/>
          </a:prstGeom>
        </p:spPr>
      </p:pic>
    </p:spTree>
    <p:extLst>
      <p:ext uri="{BB962C8B-B14F-4D97-AF65-F5344CB8AC3E}">
        <p14:creationId xmlns:p14="http://schemas.microsoft.com/office/powerpoint/2010/main" val="380074525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2357"/>
            <a:ext cx="7620000" cy="1143000"/>
          </a:xfrm>
        </p:spPr>
        <p:txBody>
          <a:bodyPr/>
          <a:lstStyle/>
          <a:p>
            <a:pPr algn="ctr"/>
            <a:r>
              <a:rPr lang="en-US" dirty="0" smtClean="0"/>
              <a:t>Holidays</a:t>
            </a:r>
            <a:endParaRPr lang="en-US" dirty="0"/>
          </a:p>
        </p:txBody>
      </p:sp>
      <p:sp>
        <p:nvSpPr>
          <p:cNvPr id="3" name="Content Placeholder 2"/>
          <p:cNvSpPr>
            <a:spLocks noGrp="1"/>
          </p:cNvSpPr>
          <p:nvPr>
            <p:ph idx="1"/>
          </p:nvPr>
        </p:nvSpPr>
        <p:spPr>
          <a:xfrm>
            <a:off x="193896" y="1599088"/>
            <a:ext cx="2923518" cy="3662973"/>
          </a:xfrm>
        </p:spPr>
        <p:txBody>
          <a:bodyPr>
            <a:noAutofit/>
          </a:bodyPr>
          <a:lstStyle/>
          <a:p>
            <a:pPr marL="114300" indent="0">
              <a:buNone/>
            </a:pPr>
            <a:r>
              <a:rPr lang="en-US" sz="2400" b="1" dirty="0" smtClean="0"/>
              <a:t>January</a:t>
            </a:r>
            <a:r>
              <a:rPr lang="en-US" sz="2400" dirty="0" smtClean="0"/>
              <a:t> </a:t>
            </a:r>
          </a:p>
          <a:p>
            <a:r>
              <a:rPr lang="en-US" sz="2400" dirty="0" smtClean="0"/>
              <a:t>Martin Luther King, Jr. Day</a:t>
            </a:r>
          </a:p>
          <a:p>
            <a:pPr marL="114300" indent="0">
              <a:buNone/>
            </a:pPr>
            <a:endParaRPr lang="en-US" sz="2400" dirty="0"/>
          </a:p>
          <a:p>
            <a:pPr marL="114300" indent="0">
              <a:buNone/>
            </a:pPr>
            <a:r>
              <a:rPr lang="en-US" sz="2400" b="1" dirty="0" smtClean="0"/>
              <a:t>February</a:t>
            </a:r>
            <a:endParaRPr lang="en-US" sz="2400" dirty="0"/>
          </a:p>
          <a:p>
            <a:r>
              <a:rPr lang="en-US" sz="2400" dirty="0" smtClean="0"/>
              <a:t>Groundhog Day</a:t>
            </a:r>
          </a:p>
          <a:p>
            <a:r>
              <a:rPr lang="en-US" sz="2400" dirty="0" smtClean="0"/>
              <a:t>Valentine’s Day </a:t>
            </a:r>
          </a:p>
          <a:p>
            <a:r>
              <a:rPr lang="en-US" sz="2400" dirty="0" smtClean="0"/>
              <a:t>President’s Day</a:t>
            </a:r>
          </a:p>
          <a:p>
            <a:pPr marL="114300" indent="0">
              <a:buNone/>
            </a:pPr>
            <a:endParaRPr lang="en-US" sz="2400" dirty="0"/>
          </a:p>
          <a:p>
            <a:pPr marL="114300" indent="0">
              <a:buNone/>
            </a:pPr>
            <a:r>
              <a:rPr lang="en-US" sz="2400" b="1" dirty="0" smtClean="0"/>
              <a:t>March</a:t>
            </a:r>
            <a:endParaRPr lang="en-US" sz="2400" dirty="0"/>
          </a:p>
          <a:p>
            <a:r>
              <a:rPr lang="en-US" sz="2400" dirty="0" smtClean="0"/>
              <a:t>Saint Patrick’s Day</a:t>
            </a:r>
          </a:p>
          <a:p>
            <a:pPr marL="114300" indent="0">
              <a:buNone/>
            </a:pPr>
            <a:endParaRPr lang="en-US" sz="1600" dirty="0"/>
          </a:p>
          <a:p>
            <a:pPr marL="114300" indent="0">
              <a:buNone/>
            </a:pPr>
            <a:endParaRPr lang="en-US" sz="1600" dirty="0"/>
          </a:p>
        </p:txBody>
      </p:sp>
      <p:sp>
        <p:nvSpPr>
          <p:cNvPr id="6" name="Content Placeholder 2"/>
          <p:cNvSpPr txBox="1">
            <a:spLocks/>
          </p:cNvSpPr>
          <p:nvPr/>
        </p:nvSpPr>
        <p:spPr>
          <a:xfrm>
            <a:off x="3117414" y="1624631"/>
            <a:ext cx="2923518" cy="3662973"/>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itchFamily="34" charset="0"/>
              <a:buNone/>
            </a:pPr>
            <a:r>
              <a:rPr lang="en-US" sz="2400" b="1" dirty="0" smtClean="0"/>
              <a:t>April</a:t>
            </a:r>
            <a:endParaRPr lang="en-US" sz="2400" dirty="0" smtClean="0"/>
          </a:p>
          <a:p>
            <a:r>
              <a:rPr lang="en-US" sz="2400" dirty="0" smtClean="0"/>
              <a:t>April Fool’s Day</a:t>
            </a:r>
          </a:p>
          <a:p>
            <a:pPr marL="114300" indent="0">
              <a:buFont typeface="Arial" pitchFamily="34" charset="0"/>
              <a:buNone/>
            </a:pPr>
            <a:endParaRPr lang="en-US" sz="2400" dirty="0" smtClean="0"/>
          </a:p>
          <a:p>
            <a:pPr marL="114300" indent="0">
              <a:buFont typeface="Arial" pitchFamily="34" charset="0"/>
              <a:buNone/>
            </a:pPr>
            <a:r>
              <a:rPr lang="en-US" sz="2400" b="1" dirty="0" smtClean="0"/>
              <a:t>May</a:t>
            </a:r>
            <a:endParaRPr lang="en-US" sz="2400" dirty="0" smtClean="0"/>
          </a:p>
          <a:p>
            <a:r>
              <a:rPr lang="en-US" sz="2400" dirty="0" smtClean="0"/>
              <a:t>Memorial Day</a:t>
            </a:r>
          </a:p>
          <a:p>
            <a:r>
              <a:rPr lang="en-US" sz="2400" dirty="0" smtClean="0"/>
              <a:t>Mother’s Day </a:t>
            </a:r>
          </a:p>
          <a:p>
            <a:pPr marL="114300" indent="0">
              <a:buNone/>
            </a:pPr>
            <a:endParaRPr lang="en-US" sz="2400" dirty="0" smtClean="0"/>
          </a:p>
          <a:p>
            <a:pPr marL="114300" indent="0">
              <a:buFont typeface="Arial" pitchFamily="34" charset="0"/>
              <a:buNone/>
            </a:pPr>
            <a:r>
              <a:rPr lang="en-US" sz="2400" b="1" dirty="0" smtClean="0"/>
              <a:t>June</a:t>
            </a:r>
            <a:endParaRPr lang="en-US" sz="2400" dirty="0" smtClean="0"/>
          </a:p>
          <a:p>
            <a:r>
              <a:rPr lang="en-US" sz="2400" dirty="0" smtClean="0"/>
              <a:t>Father’s Day</a:t>
            </a:r>
          </a:p>
          <a:p>
            <a:pPr marL="114300" indent="0">
              <a:buFont typeface="Arial" pitchFamily="34" charset="0"/>
              <a:buNone/>
            </a:pPr>
            <a:endParaRPr lang="en-US" sz="1600" dirty="0" smtClean="0"/>
          </a:p>
          <a:p>
            <a:pPr marL="114300" indent="0">
              <a:buFont typeface="Arial" pitchFamily="34" charset="0"/>
              <a:buNone/>
            </a:pPr>
            <a:endParaRPr lang="en-US" sz="1600" dirty="0"/>
          </a:p>
        </p:txBody>
      </p:sp>
      <p:pic>
        <p:nvPicPr>
          <p:cNvPr id="7" name="Picture 6" descr="images (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5876" y="1176550"/>
            <a:ext cx="2193650" cy="3032060"/>
          </a:xfrm>
          <a:prstGeom prst="rect">
            <a:avLst/>
          </a:prstGeom>
        </p:spPr>
      </p:pic>
      <p:pic>
        <p:nvPicPr>
          <p:cNvPr id="8" name="Picture 7" descr="groundhog-day_2127217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835" y="4301170"/>
            <a:ext cx="2841046" cy="2199520"/>
          </a:xfrm>
          <a:prstGeom prst="rect">
            <a:avLst/>
          </a:prstGeom>
        </p:spPr>
      </p:pic>
    </p:spTree>
    <p:extLst>
      <p:ext uri="{BB962C8B-B14F-4D97-AF65-F5344CB8AC3E}">
        <p14:creationId xmlns:p14="http://schemas.microsoft.com/office/powerpoint/2010/main" val="141813030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Holidays</a:t>
            </a:r>
            <a:endParaRPr lang="en-US" dirty="0"/>
          </a:p>
        </p:txBody>
      </p:sp>
      <p:sp>
        <p:nvSpPr>
          <p:cNvPr id="6" name="Content Placeholder 2"/>
          <p:cNvSpPr>
            <a:spLocks noGrp="1"/>
          </p:cNvSpPr>
          <p:nvPr>
            <p:ph idx="1"/>
          </p:nvPr>
        </p:nvSpPr>
        <p:spPr>
          <a:xfrm>
            <a:off x="325246" y="1625773"/>
            <a:ext cx="2923518" cy="3662973"/>
          </a:xfrm>
        </p:spPr>
        <p:txBody>
          <a:bodyPr>
            <a:noAutofit/>
          </a:bodyPr>
          <a:lstStyle/>
          <a:p>
            <a:pPr marL="114300" indent="0">
              <a:buNone/>
            </a:pPr>
            <a:r>
              <a:rPr lang="en-US" sz="2400" b="1" dirty="0" smtClean="0"/>
              <a:t>July</a:t>
            </a:r>
            <a:endParaRPr lang="en-US" sz="2400" dirty="0" smtClean="0"/>
          </a:p>
          <a:p>
            <a:r>
              <a:rPr lang="en-US" sz="2400" dirty="0" smtClean="0"/>
              <a:t>Independence Day</a:t>
            </a:r>
          </a:p>
          <a:p>
            <a:pPr marL="114300" indent="0">
              <a:buNone/>
            </a:pPr>
            <a:endParaRPr lang="en-US" sz="2400" dirty="0"/>
          </a:p>
          <a:p>
            <a:pPr marL="114300" indent="0">
              <a:buNone/>
            </a:pPr>
            <a:r>
              <a:rPr lang="en-US" sz="2400" b="1" dirty="0" smtClean="0"/>
              <a:t>September</a:t>
            </a:r>
            <a:endParaRPr lang="en-US" sz="2400" dirty="0"/>
          </a:p>
          <a:p>
            <a:r>
              <a:rPr lang="en-US" sz="2400" dirty="0" smtClean="0"/>
              <a:t>Labor Day</a:t>
            </a:r>
            <a:endParaRPr lang="en-US" sz="2400" dirty="0"/>
          </a:p>
          <a:p>
            <a:pPr marL="114300" indent="0">
              <a:buNone/>
            </a:pPr>
            <a:endParaRPr lang="en-US" sz="2400" dirty="0"/>
          </a:p>
          <a:p>
            <a:pPr marL="114300" indent="0">
              <a:buNone/>
            </a:pPr>
            <a:r>
              <a:rPr lang="en-US" sz="2400" b="1" dirty="0" smtClean="0"/>
              <a:t>October</a:t>
            </a:r>
            <a:endParaRPr lang="en-US" sz="2400" dirty="0"/>
          </a:p>
          <a:p>
            <a:r>
              <a:rPr lang="en-US" sz="2400" dirty="0" smtClean="0"/>
              <a:t>Columbus Day</a:t>
            </a:r>
          </a:p>
          <a:p>
            <a:r>
              <a:rPr lang="en-US" sz="2400" dirty="0" smtClean="0"/>
              <a:t>Halloween</a:t>
            </a:r>
          </a:p>
          <a:p>
            <a:pPr marL="114300" indent="0">
              <a:buNone/>
            </a:pPr>
            <a:endParaRPr lang="en-US" sz="1600" dirty="0"/>
          </a:p>
          <a:p>
            <a:pPr marL="114300" indent="0">
              <a:buNone/>
            </a:pPr>
            <a:endParaRPr lang="en-US" sz="1600" dirty="0"/>
          </a:p>
        </p:txBody>
      </p:sp>
      <p:sp>
        <p:nvSpPr>
          <p:cNvPr id="7" name="Content Placeholder 2"/>
          <p:cNvSpPr txBox="1">
            <a:spLocks/>
          </p:cNvSpPr>
          <p:nvPr/>
        </p:nvSpPr>
        <p:spPr>
          <a:xfrm>
            <a:off x="2654971" y="2720781"/>
            <a:ext cx="2923518" cy="3662973"/>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itchFamily="34" charset="0"/>
              <a:buNone/>
            </a:pPr>
            <a:r>
              <a:rPr lang="en-US" sz="2400" b="1" dirty="0" smtClean="0"/>
              <a:t>November</a:t>
            </a:r>
            <a:endParaRPr lang="en-US" sz="2400" dirty="0" smtClean="0"/>
          </a:p>
          <a:p>
            <a:r>
              <a:rPr lang="en-US" sz="2400" dirty="0" smtClean="0"/>
              <a:t>Veteran’s Day</a:t>
            </a:r>
          </a:p>
          <a:p>
            <a:r>
              <a:rPr lang="en-US" sz="2400" dirty="0" smtClean="0"/>
              <a:t>Thanksgiving</a:t>
            </a:r>
          </a:p>
          <a:p>
            <a:pPr marL="114300" indent="0">
              <a:buFont typeface="Arial" pitchFamily="34" charset="0"/>
              <a:buNone/>
            </a:pPr>
            <a:endParaRPr lang="en-US" sz="2400" dirty="0" smtClean="0"/>
          </a:p>
          <a:p>
            <a:pPr marL="114300" indent="0">
              <a:buFont typeface="Arial" pitchFamily="34" charset="0"/>
              <a:buNone/>
            </a:pPr>
            <a:r>
              <a:rPr lang="en-US" sz="2400" b="1" dirty="0" smtClean="0"/>
              <a:t>December</a:t>
            </a:r>
            <a:endParaRPr lang="en-US" sz="2400" dirty="0" smtClean="0"/>
          </a:p>
          <a:p>
            <a:r>
              <a:rPr lang="en-US" sz="2400" dirty="0" smtClean="0"/>
              <a:t>New Year’s Eve</a:t>
            </a:r>
            <a:endParaRPr lang="en-US" sz="1600" dirty="0" smtClean="0"/>
          </a:p>
          <a:p>
            <a:pPr marL="114300" indent="0">
              <a:buFont typeface="Arial" pitchFamily="34" charset="0"/>
              <a:buNone/>
            </a:pPr>
            <a:endParaRPr lang="en-US" sz="1600" dirty="0"/>
          </a:p>
        </p:txBody>
      </p:sp>
      <p:pic>
        <p:nvPicPr>
          <p:cNvPr id="8" name="Picture 7" descr="download (4).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713" y="3920244"/>
            <a:ext cx="3401766" cy="2611970"/>
          </a:xfrm>
          <a:prstGeom prst="rect">
            <a:avLst/>
          </a:prstGeom>
        </p:spPr>
      </p:pic>
      <p:pic>
        <p:nvPicPr>
          <p:cNvPr id="9" name="Picture 8" descr="images (3).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713" y="1417638"/>
            <a:ext cx="3401767" cy="2502606"/>
          </a:xfrm>
          <a:prstGeom prst="rect">
            <a:avLst/>
          </a:prstGeom>
        </p:spPr>
      </p:pic>
    </p:spTree>
    <p:extLst>
      <p:ext uri="{BB962C8B-B14F-4D97-AF65-F5344CB8AC3E}">
        <p14:creationId xmlns:p14="http://schemas.microsoft.com/office/powerpoint/2010/main" val="130263576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1143000"/>
          </a:xfrm>
        </p:spPr>
        <p:txBody>
          <a:bodyPr/>
          <a:lstStyle/>
          <a:p>
            <a:pPr algn="ctr"/>
            <a:r>
              <a:rPr lang="en-US" dirty="0" smtClean="0"/>
              <a:t>Historical Figures</a:t>
            </a:r>
            <a:endParaRPr lang="en-US" dirty="0"/>
          </a:p>
        </p:txBody>
      </p:sp>
      <p:pic>
        <p:nvPicPr>
          <p:cNvPr id="4" name="Picture 3" descr="Gilbert_Stuart_Williamstown_Portrait_of_George_Washingt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908" y="1258468"/>
            <a:ext cx="3975114" cy="4837867"/>
          </a:xfrm>
          <a:prstGeom prst="rect">
            <a:avLst/>
          </a:prstGeom>
        </p:spPr>
      </p:pic>
      <p:pic>
        <p:nvPicPr>
          <p:cNvPr id="5" name="Picture 4" descr="486px-Abraham_Lincoln_November_186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6402" y="1258467"/>
            <a:ext cx="3871450" cy="4837867"/>
          </a:xfrm>
          <a:prstGeom prst="rect">
            <a:avLst/>
          </a:prstGeom>
        </p:spPr>
      </p:pic>
      <p:sp>
        <p:nvSpPr>
          <p:cNvPr id="6" name="TextBox 5"/>
          <p:cNvSpPr txBox="1"/>
          <p:nvPr/>
        </p:nvSpPr>
        <p:spPr>
          <a:xfrm>
            <a:off x="457200" y="6096335"/>
            <a:ext cx="3781822" cy="369332"/>
          </a:xfrm>
          <a:prstGeom prst="rect">
            <a:avLst/>
          </a:prstGeom>
          <a:noFill/>
        </p:spPr>
        <p:txBody>
          <a:bodyPr wrap="square" rtlCol="0">
            <a:spAutoFit/>
          </a:bodyPr>
          <a:lstStyle/>
          <a:p>
            <a:pPr algn="ctr"/>
            <a:r>
              <a:rPr lang="en-US" dirty="0" smtClean="0"/>
              <a:t>George Washington</a:t>
            </a:r>
            <a:endParaRPr lang="en-US" dirty="0"/>
          </a:p>
        </p:txBody>
      </p:sp>
      <p:sp>
        <p:nvSpPr>
          <p:cNvPr id="7" name="TextBox 6"/>
          <p:cNvSpPr txBox="1"/>
          <p:nvPr/>
        </p:nvSpPr>
        <p:spPr>
          <a:xfrm>
            <a:off x="4456030" y="6163202"/>
            <a:ext cx="3781822" cy="369332"/>
          </a:xfrm>
          <a:prstGeom prst="rect">
            <a:avLst/>
          </a:prstGeom>
          <a:noFill/>
        </p:spPr>
        <p:txBody>
          <a:bodyPr wrap="square" rtlCol="0">
            <a:spAutoFit/>
          </a:bodyPr>
          <a:lstStyle/>
          <a:p>
            <a:pPr algn="ctr"/>
            <a:r>
              <a:rPr lang="en-US" dirty="0" smtClean="0"/>
              <a:t>Abraham Lincoln</a:t>
            </a:r>
            <a:endParaRPr lang="en-US" dirty="0"/>
          </a:p>
        </p:txBody>
      </p:sp>
    </p:spTree>
    <p:extLst>
      <p:ext uri="{BB962C8B-B14F-4D97-AF65-F5344CB8AC3E}">
        <p14:creationId xmlns:p14="http://schemas.microsoft.com/office/powerpoint/2010/main" val="366873266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ustom 1">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F6600"/>
      </a:accent5>
      <a:accent6>
        <a:srgbClr val="05E0DB"/>
      </a:accent6>
      <a:hlink>
        <a:srgbClr val="0080FF"/>
      </a:hlink>
      <a:folHlink>
        <a:srgbClr val="5EAEFF"/>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1416</TotalTime>
  <Words>1263</Words>
  <Application>Microsoft Macintosh PowerPoint</Application>
  <PresentationFormat>On-screen Show (4:3)</PresentationFormat>
  <Paragraphs>137</Paragraphs>
  <Slides>18</Slides>
  <Notes>15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Adjacency</vt:lpstr>
      <vt:lpstr>CULTURAL ICONS United States of America</vt:lpstr>
      <vt:lpstr>Cultural Icons - USA</vt:lpstr>
      <vt:lpstr>Food</vt:lpstr>
      <vt:lpstr>Food</vt:lpstr>
      <vt:lpstr>Drinks</vt:lpstr>
      <vt:lpstr>Fashion</vt:lpstr>
      <vt:lpstr>Holidays</vt:lpstr>
      <vt:lpstr>Holidays</vt:lpstr>
      <vt:lpstr>Historical Figures</vt:lpstr>
      <vt:lpstr>Historical Figures</vt:lpstr>
      <vt:lpstr>Historical Figures</vt:lpstr>
      <vt:lpstr>Monuments</vt:lpstr>
      <vt:lpstr>Money</vt:lpstr>
      <vt:lpstr>Money</vt:lpstr>
      <vt:lpstr>Sports</vt:lpstr>
      <vt:lpstr>Stores</vt:lpstr>
      <vt:lpstr>Transportation</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Simpkins</dc:creator>
  <cp:lastModifiedBy>Stephen</cp:lastModifiedBy>
  <cp:revision>47</cp:revision>
  <dcterms:created xsi:type="dcterms:W3CDTF">2015-10-04T14:30:30Z</dcterms:created>
  <dcterms:modified xsi:type="dcterms:W3CDTF">2015-10-15T06:14:51Z</dcterms:modified>
</cp:coreProperties>
</file>